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32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8408CA7-2495-425B-96B2-81707DBEDED7}"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9468B4E-46A4-4BFB-8732-823C85FABCD7}"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8408CA7-2495-425B-96B2-81707DBEDED7}"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9468B4E-46A4-4BFB-8732-823C85FABCD7}"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8408CA7-2495-425B-96B2-81707DBEDED7}"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9468B4E-46A4-4BFB-8732-823C85FABCD7}"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8408CA7-2495-425B-96B2-81707DBEDED7}"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9468B4E-46A4-4BFB-8732-823C85FABCD7}"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8408CA7-2495-425B-96B2-81707DBEDED7}"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9468B4E-46A4-4BFB-8732-823C85FABCD7}"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8408CA7-2495-425B-96B2-81707DBEDED7}" type="datetimeFigureOut">
              <a:rPr lang="ru-RU" smtClean="0"/>
              <a:t>05.10.2016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9468B4E-46A4-4BFB-8732-823C85FABCD7}"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8408CA7-2495-425B-96B2-81707DBEDED7}" type="datetimeFigureOut">
              <a:rPr lang="ru-RU" smtClean="0"/>
              <a:t>05.10.2016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9468B4E-46A4-4BFB-8732-823C85FABCD7}"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8408CA7-2495-425B-96B2-81707DBEDED7}" type="datetimeFigureOut">
              <a:rPr lang="ru-RU" smtClean="0"/>
              <a:t>05.10.2016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9468B4E-46A4-4BFB-8732-823C85FABCD7}"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8408CA7-2495-425B-96B2-81707DBEDED7}" type="datetimeFigureOut">
              <a:rPr lang="ru-RU" smtClean="0"/>
              <a:t>05.10.2016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9468B4E-46A4-4BFB-8732-823C85FABCD7}"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8408CA7-2495-425B-96B2-81707DBEDED7}" type="datetimeFigureOut">
              <a:rPr lang="ru-RU" smtClean="0"/>
              <a:t>05.10.2016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9468B4E-46A4-4BFB-8732-823C85FABCD7}"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8408CA7-2495-425B-96B2-81707DBEDED7}" type="datetimeFigureOut">
              <a:rPr lang="ru-RU" smtClean="0"/>
              <a:t>05.10.2016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9468B4E-46A4-4BFB-8732-823C85FABCD7}"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408CA7-2495-425B-96B2-81707DBEDED7}" type="datetimeFigureOut">
              <a:rPr lang="ru-RU" smtClean="0"/>
              <a:t>05.10.2016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468B4E-46A4-4BFB-8732-823C85FABCD7}"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357166"/>
            <a:ext cx="7772400" cy="6143669"/>
          </a:xfrm>
        </p:spPr>
        <p:txBody>
          <a:bodyPr>
            <a:normAutofit/>
          </a:bodyPr>
          <a:lstStyle/>
          <a:p>
            <a:r>
              <a:rPr lang="kk-KZ" sz="5400" dirty="0" smtClean="0">
                <a:latin typeface="Times New Roman" pitchFamily="18" charset="0"/>
                <a:cs typeface="Times New Roman" pitchFamily="18" charset="0"/>
              </a:rPr>
              <a:t>6-дәріс. </a:t>
            </a:r>
            <a:br>
              <a:rPr lang="kk-KZ" sz="5400" dirty="0" smtClean="0">
                <a:latin typeface="Times New Roman" pitchFamily="18" charset="0"/>
                <a:cs typeface="Times New Roman" pitchFamily="18" charset="0"/>
              </a:rPr>
            </a:br>
            <a:r>
              <a:rPr lang="kk-KZ" sz="5400" b="1" dirty="0" smtClean="0">
                <a:latin typeface="Times New Roman" pitchFamily="18" charset="0"/>
                <a:cs typeface="Times New Roman" pitchFamily="18" charset="0"/>
              </a:rPr>
              <a:t>Ауыр металдармен және радинуклидтермен ластанған жерлерді агроэкологиялық бағалау.</a:t>
            </a:r>
            <a:br>
              <a:rPr lang="kk-KZ" sz="5400" b="1" dirty="0" smtClean="0">
                <a:latin typeface="Times New Roman" pitchFamily="18" charset="0"/>
                <a:cs typeface="Times New Roman" pitchFamily="18" charset="0"/>
              </a:rPr>
            </a:br>
            <a:endParaRPr lang="ru-RU" sz="5400" b="1"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fontScale="92500" lnSpcReduction="10000"/>
          </a:bodyPr>
          <a:lstStyle/>
          <a:p>
            <a:pPr algn="just">
              <a:buNone/>
            </a:pPr>
            <a:r>
              <a:rPr lang="kk-KZ" dirty="0" smtClean="0">
                <a:latin typeface="Times New Roman" pitchFamily="18" charset="0"/>
                <a:cs typeface="Times New Roman" pitchFamily="18" charset="0"/>
              </a:rPr>
              <a:t>		</a:t>
            </a:r>
            <a:r>
              <a:rPr lang="kk-KZ" b="1" dirty="0" smtClean="0">
                <a:latin typeface="Times New Roman" pitchFamily="18" charset="0"/>
                <a:cs typeface="Times New Roman" pitchFamily="18" charset="0"/>
              </a:rPr>
              <a:t>Табиғи ластанудың түрлері:</a:t>
            </a:r>
          </a:p>
          <a:p>
            <a:pPr algn="just">
              <a:buNone/>
            </a:pPr>
            <a:r>
              <a:rPr lang="kk-KZ" dirty="0" smtClean="0">
                <a:latin typeface="Times New Roman" pitchFamily="18" charset="0"/>
                <a:cs typeface="Times New Roman" pitchFamily="18" charset="0"/>
              </a:rPr>
              <a:t>		а) уранды өндіріп, өңдеп, сақтау кездерінде аграрлық экожүйелер ластанады;</a:t>
            </a:r>
            <a:r>
              <a:rPr lang="ru-RU" dirty="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pPr algn="just">
              <a:buNone/>
            </a:pPr>
            <a:r>
              <a:rPr lang="ru-RU" dirty="0" smtClean="0">
                <a:latin typeface="Times New Roman" pitchFamily="18" charset="0"/>
                <a:cs typeface="Times New Roman" pitchFamily="18" charset="0"/>
              </a:rPr>
              <a:t>		б) </a:t>
            </a:r>
            <a:r>
              <a:rPr lang="ru-RU" dirty="0" err="1" smtClean="0">
                <a:latin typeface="Times New Roman" pitchFamily="18" charset="0"/>
                <a:cs typeface="Times New Roman" pitchFamily="18" charset="0"/>
              </a:rPr>
              <a:t>тыңайтқыштарды өндіріп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оларды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жерге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ендіру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кезінде</a:t>
            </a:r>
            <a:r>
              <a:rPr lang="ru-RU" dirty="0" smtClean="0">
                <a:latin typeface="Times New Roman" pitchFamily="18" charset="0"/>
                <a:cs typeface="Times New Roman" pitchFamily="18" charset="0"/>
              </a:rPr>
              <a:t>;</a:t>
            </a:r>
          </a:p>
          <a:p>
            <a:pPr algn="just">
              <a:buNone/>
            </a:pPr>
            <a:r>
              <a:rPr lang="kk-KZ" dirty="0" smtClean="0">
                <a:latin typeface="Times New Roman" pitchFamily="18" charset="0"/>
                <a:cs typeface="Times New Roman" pitchFamily="18" charset="0"/>
              </a:rPr>
              <a:t>		в) көмірлерді ірі жылу электростанцияларда жаққан кезде;</a:t>
            </a:r>
            <a:r>
              <a:rPr lang="ru-RU" dirty="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pPr algn="just">
              <a:buNone/>
            </a:pPr>
            <a:r>
              <a:rPr lang="ru-RU" dirty="0" smtClean="0">
                <a:latin typeface="Times New Roman" pitchFamily="18" charset="0"/>
                <a:cs typeface="Times New Roman" pitchFamily="18" charset="0"/>
              </a:rPr>
              <a:t>		г) </a:t>
            </a:r>
            <a:r>
              <a:rPr lang="ru-RU" dirty="0" err="1" smtClean="0">
                <a:latin typeface="Times New Roman" pitchFamily="18" charset="0"/>
                <a:cs typeface="Times New Roman" pitchFamily="18" charset="0"/>
              </a:rPr>
              <a:t>мұнай </a:t>
            </a:r>
            <a:r>
              <a:rPr lang="ru-RU" dirty="0" smtClean="0">
                <a:latin typeface="Times New Roman" pitchFamily="18" charset="0"/>
                <a:cs typeface="Times New Roman" pitchFamily="18" charset="0"/>
              </a:rPr>
              <a:t>мен </a:t>
            </a:r>
            <a:r>
              <a:rPr lang="ru-RU" dirty="0" err="1" smtClean="0">
                <a:latin typeface="Times New Roman" pitchFamily="18" charset="0"/>
                <a:cs typeface="Times New Roman" pitchFamily="18" charset="0"/>
              </a:rPr>
              <a:t>газды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өндіру кезінде</a:t>
            </a:r>
            <a:r>
              <a:rPr lang="ru-RU" dirty="0" smtClean="0">
                <a:latin typeface="Times New Roman" pitchFamily="18" charset="0"/>
                <a:cs typeface="Times New Roman" pitchFamily="18" charset="0"/>
              </a:rPr>
              <a:t>.</a:t>
            </a:r>
          </a:p>
          <a:p>
            <a:pPr algn="just">
              <a:buNone/>
            </a:pPr>
            <a:r>
              <a:rPr lang="kk-KZ" dirty="0" smtClean="0">
                <a:latin typeface="Times New Roman" pitchFamily="18" charset="0"/>
                <a:cs typeface="Times New Roman" pitchFamily="18" charset="0"/>
              </a:rPr>
              <a:t>		</a:t>
            </a:r>
            <a:r>
              <a:rPr lang="kk-KZ" b="1" dirty="0" smtClean="0">
                <a:latin typeface="Times New Roman" pitchFamily="18" charset="0"/>
                <a:cs typeface="Times New Roman" pitchFamily="18" charset="0"/>
              </a:rPr>
              <a:t>Жасанды радиацияның нәтижесінде радионуклидтердің жерге сіңулері:</a:t>
            </a:r>
            <a:r>
              <a:rPr lang="kk-KZ" b="1" dirty="0">
                <a:latin typeface="Times New Roman" pitchFamily="18" charset="0"/>
                <a:cs typeface="Times New Roman" pitchFamily="18" charset="0"/>
              </a:rPr>
              <a:t> </a:t>
            </a:r>
            <a:endParaRPr lang="kk-KZ" b="1" dirty="0" smtClean="0">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а) ядролық жарылыста;</a:t>
            </a:r>
            <a:r>
              <a:rPr lang="kk-KZ" dirty="0">
                <a:latin typeface="Times New Roman" pitchFamily="18" charset="0"/>
                <a:cs typeface="Times New Roman" pitchFamily="18" charset="0"/>
              </a:rPr>
              <a:t> </a:t>
            </a:r>
            <a:endParaRPr lang="kk-KZ" dirty="0" smtClean="0">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б) техникалық аварияларда.</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0"/>
            <a:ext cx="8715436" cy="6357958"/>
          </a:xfrm>
        </p:spPr>
        <p:txBody>
          <a:bodyPr>
            <a:noAutofit/>
          </a:bodyPr>
          <a:lstStyle/>
          <a:p>
            <a:pPr>
              <a:buNone/>
            </a:pPr>
            <a:r>
              <a:rPr lang="kk-KZ" sz="2300" dirty="0" smtClean="0">
                <a:latin typeface="Times New Roman" pitchFamily="18" charset="0"/>
                <a:cs typeface="Times New Roman" pitchFamily="18" charset="0"/>
              </a:rPr>
              <a:t>		Қазақстан аумағындағы егіншілікті радиациялық ластаушы радионуклидтер: цезий </a:t>
            </a:r>
            <a:r>
              <a:rPr lang="kk-KZ" sz="2300" b="1" dirty="0" smtClean="0">
                <a:latin typeface="Times New Roman" pitchFamily="18" charset="0"/>
                <a:cs typeface="Times New Roman" pitchFamily="18" charset="0"/>
              </a:rPr>
              <a:t>(137 </a:t>
            </a:r>
            <a:r>
              <a:rPr lang="en-US" sz="2300" b="1" dirty="0" smtClean="0">
                <a:latin typeface="Times New Roman" pitchFamily="18" charset="0"/>
                <a:cs typeface="Times New Roman" pitchFamily="18" charset="0"/>
              </a:rPr>
              <a:t>Cs) </a:t>
            </a:r>
            <a:r>
              <a:rPr lang="kk-KZ" sz="2300" dirty="0" smtClean="0">
                <a:latin typeface="Times New Roman" pitchFamily="18" charset="0"/>
                <a:cs typeface="Times New Roman" pitchFamily="18" charset="0"/>
              </a:rPr>
              <a:t>және стронций </a:t>
            </a:r>
            <a:r>
              <a:rPr lang="kk-KZ" sz="2300" b="1" dirty="0" smtClean="0">
                <a:latin typeface="Times New Roman" pitchFamily="18" charset="0"/>
                <a:cs typeface="Times New Roman" pitchFamily="18" charset="0"/>
              </a:rPr>
              <a:t>(90 </a:t>
            </a:r>
            <a:r>
              <a:rPr lang="en-US" sz="2300" b="1" dirty="0" err="1" smtClean="0">
                <a:latin typeface="Times New Roman" pitchFamily="18" charset="0"/>
                <a:cs typeface="Times New Roman" pitchFamily="18" charset="0"/>
              </a:rPr>
              <a:t>Sr</a:t>
            </a:r>
            <a:r>
              <a:rPr lang="en-US" sz="2300" b="1" dirty="0" smtClean="0">
                <a:latin typeface="Times New Roman" pitchFamily="18" charset="0"/>
                <a:cs typeface="Times New Roman" pitchFamily="18" charset="0"/>
              </a:rPr>
              <a:t>). </a:t>
            </a:r>
            <a:r>
              <a:rPr lang="kk-KZ" sz="2300" dirty="0" smtClean="0">
                <a:latin typeface="Times New Roman" pitchFamily="18" charset="0"/>
                <a:cs typeface="Times New Roman" pitchFamily="18" charset="0"/>
              </a:rPr>
              <a:t>Бұларды әдетте: </a:t>
            </a:r>
            <a:r>
              <a:rPr lang="kk-KZ" sz="2300" b="1" dirty="0" smtClean="0">
                <a:latin typeface="Times New Roman" pitchFamily="18" charset="0"/>
                <a:cs typeface="Times New Roman" pitchFamily="18" charset="0"/>
              </a:rPr>
              <a:t>цезий – 137 </a:t>
            </a:r>
            <a:r>
              <a:rPr lang="kk-KZ" sz="2300" dirty="0" smtClean="0">
                <a:latin typeface="Times New Roman" pitchFamily="18" charset="0"/>
                <a:cs typeface="Times New Roman" pitchFamily="18" charset="0"/>
              </a:rPr>
              <a:t>және </a:t>
            </a:r>
            <a:r>
              <a:rPr lang="kk-KZ" sz="2300" b="1" dirty="0" smtClean="0">
                <a:latin typeface="Times New Roman" pitchFamily="18" charset="0"/>
                <a:cs typeface="Times New Roman" pitchFamily="18" charset="0"/>
              </a:rPr>
              <a:t>стронций – 90 </a:t>
            </a:r>
            <a:r>
              <a:rPr lang="kk-KZ" sz="2300" dirty="0" smtClean="0">
                <a:latin typeface="Times New Roman" pitchFamily="18" charset="0"/>
                <a:cs typeface="Times New Roman" pitchFamily="18" charset="0"/>
              </a:rPr>
              <a:t>деп атайды.</a:t>
            </a:r>
          </a:p>
          <a:p>
            <a:pPr>
              <a:buNone/>
            </a:pPr>
            <a:r>
              <a:rPr lang="kk-KZ" sz="2300" dirty="0" smtClean="0">
                <a:latin typeface="Times New Roman" pitchFamily="18" charset="0"/>
                <a:cs typeface="Times New Roman" pitchFamily="18" charset="0"/>
              </a:rPr>
              <a:t>		Егіншіліктің радионуклидтерімен ластану дәрежелеріне агроэкологиялық баға беру екі түрлі тұрғыда қарастырылады:</a:t>
            </a:r>
          </a:p>
          <a:p>
            <a:pPr>
              <a:buNone/>
            </a:pPr>
            <a:r>
              <a:rPr lang="kk-KZ" sz="2300" dirty="0" smtClean="0">
                <a:latin typeface="Times New Roman" pitchFamily="18" charset="0"/>
                <a:cs typeface="Times New Roman" pitchFamily="18" charset="0"/>
              </a:rPr>
              <a:t>		1. Санитарлық-гигиена тұрғысынан;</a:t>
            </a:r>
          </a:p>
          <a:p>
            <a:pPr>
              <a:buNone/>
            </a:pPr>
            <a:r>
              <a:rPr lang="kk-KZ" sz="2300" dirty="0" smtClean="0">
                <a:latin typeface="Times New Roman" pitchFamily="18" charset="0"/>
                <a:cs typeface="Times New Roman" pitchFamily="18" charset="0"/>
              </a:rPr>
              <a:t>		2. Экологиялық жағынан.</a:t>
            </a:r>
          </a:p>
          <a:p>
            <a:pPr>
              <a:buNone/>
            </a:pPr>
            <a:r>
              <a:rPr lang="kk-KZ" sz="2300" dirty="0" smtClean="0">
                <a:latin typeface="Times New Roman" pitchFamily="18" charset="0"/>
                <a:cs typeface="Times New Roman" pitchFamily="18" charset="0"/>
              </a:rPr>
              <a:t>		</a:t>
            </a:r>
            <a:r>
              <a:rPr lang="kk-KZ" sz="2300" b="1" dirty="0" smtClean="0">
                <a:latin typeface="Times New Roman" pitchFamily="18" charset="0"/>
                <a:cs typeface="Times New Roman" pitchFamily="18" charset="0"/>
              </a:rPr>
              <a:t>Санитарлық-гигиена әдіснаманы </a:t>
            </a:r>
            <a:r>
              <a:rPr lang="kk-KZ" sz="2300" dirty="0" smtClean="0">
                <a:latin typeface="Times New Roman" pitchFamily="18" charset="0"/>
                <a:cs typeface="Times New Roman" pitchFamily="18" charset="0"/>
              </a:rPr>
              <a:t>пайдаланғанда, радионуклидтермен жерлермен, ондағы өскен дақылдардың өнімін нормативтерге сәйкес пайдалану жолдары іздестіріледі. Мұның түпкі мақсаты адамзаттың денсаулығына зиян келтірмеу жағын қамтамасыз ету. Мұны іске асыру үшін әрбір агроландшафттың биогеохимиялық жағдайларын зерттеп ЛБЕЖ-дің талаптары бойынша егіншілік жүйесіндегі қауіпсіздікті қамтамасыз ететін шараларды тиянақты және түпкілікті ойластыру қажет. Бұларды сіздермен талдап, нақтылы білуге аса тырмысудың қажеті жоқ, оларды мамандар (агротехнологиялар) шешеді.</a:t>
            </a:r>
            <a:endParaRPr lang="ru-RU" sz="23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lnSpcReduction="10000"/>
          </a:bodyPr>
          <a:lstStyle/>
          <a:p>
            <a:pPr algn="just">
              <a:buNone/>
            </a:pPr>
            <a:r>
              <a:rPr lang="kk-KZ" dirty="0" smtClean="0">
                <a:latin typeface="Times New Roman" pitchFamily="18" charset="0"/>
                <a:cs typeface="Times New Roman" pitchFamily="18" charset="0"/>
              </a:rPr>
              <a:t>		</a:t>
            </a:r>
            <a:r>
              <a:rPr lang="kk-KZ" b="1" dirty="0" smtClean="0">
                <a:latin typeface="Times New Roman" pitchFamily="18" charset="0"/>
                <a:cs typeface="Times New Roman" pitchFamily="18" charset="0"/>
              </a:rPr>
              <a:t>Радионуклидтердің агроэкожүйеге әсерін бағалау </a:t>
            </a:r>
            <a:r>
              <a:rPr lang="kk-KZ" dirty="0" smtClean="0">
                <a:latin typeface="Times New Roman" pitchFamily="18" charset="0"/>
                <a:cs typeface="Times New Roman" pitchFamily="18" charset="0"/>
              </a:rPr>
              <a:t>үшін келесі параметрлер зерттеледі:</a:t>
            </a:r>
            <a:r>
              <a:rPr lang="ru-RU" dirty="0" smtClean="0">
                <a:latin typeface="Times New Roman" pitchFamily="18" charset="0"/>
                <a:cs typeface="Times New Roman" pitchFamily="18" charset="0"/>
              </a:rPr>
              <a:t> </a:t>
            </a:r>
          </a:p>
          <a:p>
            <a:pPr algn="just">
              <a:buNone/>
            </a:pPr>
            <a:r>
              <a:rPr lang="ru-RU" dirty="0" smtClean="0">
                <a:latin typeface="Times New Roman" pitchFamily="18" charset="0"/>
                <a:cs typeface="Times New Roman" pitchFamily="18" charset="0"/>
              </a:rPr>
              <a:t>		а) </a:t>
            </a:r>
            <a:r>
              <a:rPr lang="ru-RU" dirty="0" err="1" smtClean="0">
                <a:latin typeface="Times New Roman" pitchFamily="18" charset="0"/>
                <a:cs typeface="Times New Roman" pitchFamily="18" charset="0"/>
              </a:rPr>
              <a:t>ластанудың сипаттары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түрлері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анықталады</a:t>
            </a:r>
            <a:r>
              <a:rPr lang="ru-RU" dirty="0" smtClean="0">
                <a:latin typeface="Times New Roman" pitchFamily="18" charset="0"/>
                <a:cs typeface="Times New Roman" pitchFamily="18" charset="0"/>
              </a:rPr>
              <a:t>;</a:t>
            </a:r>
            <a:r>
              <a:rPr lang="kk-KZ" dirty="0">
                <a:latin typeface="Times New Roman" pitchFamily="18" charset="0"/>
                <a:cs typeface="Times New Roman" pitchFamily="18" charset="0"/>
              </a:rPr>
              <a:t> </a:t>
            </a:r>
            <a:endParaRPr lang="kk-KZ" dirty="0" smtClean="0">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б) ластаушылардың мөлшерлік концентрациялары анықталады;</a:t>
            </a:r>
            <a:r>
              <a:rPr lang="ru-RU" dirty="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pPr algn="just">
              <a:buNone/>
            </a:pPr>
            <a:r>
              <a:rPr lang="ru-RU" dirty="0" smtClean="0">
                <a:latin typeface="Times New Roman" pitchFamily="18" charset="0"/>
                <a:cs typeface="Times New Roman" pitchFamily="18" charset="0"/>
              </a:rPr>
              <a:t>		в) </a:t>
            </a:r>
            <a:r>
              <a:rPr lang="ru-RU" dirty="0" err="1" smtClean="0">
                <a:latin typeface="Times New Roman" pitchFamily="18" charset="0"/>
                <a:cs typeface="Times New Roman" pitchFamily="18" charset="0"/>
              </a:rPr>
              <a:t>олардың әсер еткен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уақыт аралығын анықтау қажет</a:t>
            </a:r>
            <a:r>
              <a:rPr lang="ru-RU" dirty="0" smtClean="0">
                <a:latin typeface="Times New Roman" pitchFamily="18" charset="0"/>
                <a:cs typeface="Times New Roman" pitchFamily="18" charset="0"/>
              </a:rPr>
              <a:t>;</a:t>
            </a:r>
            <a:r>
              <a:rPr lang="kk-KZ" dirty="0">
                <a:latin typeface="Times New Roman" pitchFamily="18" charset="0"/>
                <a:cs typeface="Times New Roman" pitchFamily="18" charset="0"/>
              </a:rPr>
              <a:t> </a:t>
            </a:r>
            <a:endParaRPr lang="kk-KZ" dirty="0" smtClean="0">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г) топырақ пен агроценозға тигізген зиянкестік әсерлерінің дәрежелерін білу.</a:t>
            </a:r>
            <a:endParaRPr lang="ru-RU" dirty="0" smtClean="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fontScale="77500" lnSpcReduction="20000"/>
          </a:bodyPr>
          <a:lstStyle/>
          <a:p>
            <a:pPr algn="just">
              <a:buNone/>
            </a:pPr>
            <a:r>
              <a:rPr lang="kk-KZ" dirty="0" smtClean="0">
                <a:latin typeface="Times New Roman" pitchFamily="18" charset="0"/>
                <a:cs typeface="Times New Roman" pitchFamily="18" charset="0"/>
              </a:rPr>
              <a:t>		Ескерте кететін мәселе – радионуклидтердің агроэкожүйеге әсерін бағалаудың нақтылы схемалық, процестік немесе математикалық (формулалық) модулы әлі жасалған жоқ. Сондықтан, бқл күрделі мәселені радионуклидтердің агроэкожүйедегі қозғалысын (миграциясын) сипаттайтын көрсеткіштерін есепке алады:</a:t>
            </a:r>
          </a:p>
          <a:p>
            <a:pPr algn="just">
              <a:buNone/>
            </a:pPr>
            <a:r>
              <a:rPr lang="kk-KZ" dirty="0" smtClean="0">
                <a:latin typeface="Times New Roman" pitchFamily="18" charset="0"/>
                <a:cs typeface="Times New Roman" pitchFamily="18" charset="0"/>
              </a:rPr>
              <a:t>	- радионуклидтердің топырақ құрамындағы жылжымалық түрлерін анықтау (формалары, қатты және сұйық фазаларының арасындағы үлесі, сіңірілу (сорбция) дәрежелері);</a:t>
            </a:r>
          </a:p>
          <a:p>
            <a:pPr algn="just">
              <a:buNone/>
            </a:pPr>
            <a:r>
              <a:rPr lang="kk-KZ" dirty="0" smtClean="0">
                <a:latin typeface="Times New Roman" pitchFamily="18" charset="0"/>
                <a:cs typeface="Times New Roman" pitchFamily="18" charset="0"/>
              </a:rPr>
              <a:t>	- топырақ пен өсімдіктер арасындағы жылжымалық сипаттарын (өзара алмасу коэффициенттерін) анықтау;</a:t>
            </a:r>
          </a:p>
          <a:p>
            <a:pPr algn="just">
              <a:buNone/>
            </a:pPr>
            <a:r>
              <a:rPr lang="kk-KZ" dirty="0" smtClean="0">
                <a:latin typeface="Times New Roman" pitchFamily="18" charset="0"/>
                <a:cs typeface="Times New Roman" pitchFamily="18" charset="0"/>
              </a:rPr>
              <a:t>	- радионуклидтердің жануарлардың тіршілік тізбегінде (процестеріндегі) алмасу параметрлерін анықтау (ағзаларына сіңіру, қорыту, шығару коэффициенттері).</a:t>
            </a:r>
            <a:endParaRPr lang="ru-RU"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fontScale="77500" lnSpcReduction="20000"/>
          </a:bodyPr>
          <a:lstStyle/>
          <a:p>
            <a:pPr algn="just">
              <a:buNone/>
            </a:pPr>
            <a:r>
              <a:rPr lang="kk-KZ" dirty="0" smtClean="0">
                <a:latin typeface="Times New Roman" pitchFamily="18" charset="0"/>
                <a:cs typeface="Times New Roman" pitchFamily="18" charset="0"/>
              </a:rPr>
              <a:t>		Сонымен ЛБЕЖ көлеміндегі егіншілікті ластаған радионуклидтердің дәрежелеріне агроэкологиялық баға беру келесі параметрлерді қамтиды;</a:t>
            </a:r>
          </a:p>
          <a:p>
            <a:pPr algn="just">
              <a:buNone/>
            </a:pPr>
            <a:r>
              <a:rPr lang="kk-KZ" dirty="0" smtClean="0">
                <a:latin typeface="Times New Roman" pitchFamily="18" charset="0"/>
                <a:cs typeface="Times New Roman" pitchFamily="18" charset="0"/>
              </a:rPr>
              <a:t>	- топырақтағы радионуклидтердің мөлшерін анықтау;</a:t>
            </a:r>
          </a:p>
          <a:p>
            <a:pPr algn="just">
              <a:buNone/>
            </a:pPr>
            <a:r>
              <a:rPr lang="kk-KZ" dirty="0" smtClean="0">
                <a:latin typeface="Times New Roman" pitchFamily="18" charset="0"/>
                <a:cs typeface="Times New Roman" pitchFamily="18" charset="0"/>
              </a:rPr>
              <a:t>	- ауылшаруашылық тізбегіндегі радионуклидтердің бірінен-біріне өту дәрежелерінің сандық мөлшерлерін анықтап, баға беру;</a:t>
            </a:r>
          </a:p>
          <a:p>
            <a:pPr algn="just">
              <a:buNone/>
            </a:pPr>
            <a:r>
              <a:rPr lang="kk-KZ" dirty="0" smtClean="0">
                <a:latin typeface="Times New Roman" pitchFamily="18" charset="0"/>
                <a:cs typeface="Times New Roman" pitchFamily="18" charset="0"/>
              </a:rPr>
              <a:t>	- агроэкожүйе мен трофикалық (қоректену) тізбектеріндегі радионуклидтердің концентрациялары мен биогеохимиялық миграцияларына баға беру;</a:t>
            </a:r>
          </a:p>
          <a:p>
            <a:pPr algn="just">
              <a:buNone/>
            </a:pPr>
            <a:r>
              <a:rPr lang="kk-KZ" dirty="0" smtClean="0">
                <a:latin typeface="Times New Roman" pitchFamily="18" charset="0"/>
                <a:cs typeface="Times New Roman" pitchFamily="18" charset="0"/>
              </a:rPr>
              <a:t>	- өндірілген өнімдердің ластану дәрежелерін анықтап, оларға радиациялық-гигиена тұрғысынан баға беру;</a:t>
            </a:r>
          </a:p>
          <a:p>
            <a:pPr algn="just">
              <a:buNone/>
            </a:pPr>
            <a:r>
              <a:rPr lang="kk-KZ" dirty="0">
                <a:latin typeface="Times New Roman" pitchFamily="18" charset="0"/>
                <a:cs typeface="Times New Roman" pitchFamily="18" charset="0"/>
              </a:rPr>
              <a:t>	</a:t>
            </a:r>
            <a:r>
              <a:rPr lang="kk-KZ" dirty="0" smtClean="0">
                <a:latin typeface="Times New Roman" pitchFamily="18" charset="0"/>
                <a:cs typeface="Times New Roman" pitchFamily="18" charset="0"/>
              </a:rPr>
              <a:t>- топырақтағы радионуклидтердің ластағыш дәрежелерінің шектерін (предел) анықтап, нормативке сәйкес келетін мөлшерлерін қамтамасыз етеін шараларды нақтылы қарастыру.</a:t>
            </a:r>
            <a:endParaRPr lang="ru-RU"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fontScale="77500" lnSpcReduction="20000"/>
          </a:bodyPr>
          <a:lstStyle/>
          <a:p>
            <a:pPr marL="342900" lvl="1" indent="-342900" algn="just">
              <a:buNone/>
            </a:pPr>
            <a:r>
              <a:rPr lang="kk-KZ" dirty="0" smtClean="0">
                <a:latin typeface="Times New Roman" pitchFamily="18" charset="0"/>
                <a:cs typeface="Times New Roman" pitchFamily="18" charset="0"/>
              </a:rPr>
              <a:t>		</a:t>
            </a:r>
            <a:r>
              <a:rPr lang="kk-KZ" b="1" dirty="0" smtClean="0">
                <a:latin typeface="Times New Roman" pitchFamily="18" charset="0"/>
                <a:cs typeface="Times New Roman" pitchFamily="18" charset="0"/>
              </a:rPr>
              <a:t>Табиғи шалғынды (луга) агроландшафттардағы </a:t>
            </a:r>
            <a:r>
              <a:rPr lang="kk-KZ" dirty="0" smtClean="0">
                <a:latin typeface="Times New Roman" pitchFamily="18" charset="0"/>
                <a:cs typeface="Times New Roman" pitchFamily="18" charset="0"/>
              </a:rPr>
              <a:t>радиациялық ластанудың</a:t>
            </a:r>
            <a:r>
              <a:rPr lang="ru-RU" dirty="0">
                <a:latin typeface="Times New Roman" pitchFamily="18" charset="0"/>
                <a:cs typeface="Times New Roman" pitchFamily="18" charset="0"/>
              </a:rPr>
              <a:t> </a:t>
            </a:r>
            <a:r>
              <a:rPr lang="ru-RU" dirty="0" err="1" smtClean="0">
                <a:latin typeface="Times New Roman" pitchFamily="18" charset="0"/>
                <a:cs typeface="Times New Roman" pitchFamily="18" charset="0"/>
              </a:rPr>
              <a:t>егіншілікке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арналған жерлерден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айырмашылықтары </a:t>
            </a:r>
            <a:r>
              <a:rPr lang="ru-RU" dirty="0" smtClean="0">
                <a:latin typeface="Times New Roman" pitchFamily="18" charset="0"/>
                <a:cs typeface="Times New Roman" pitchFamily="18" charset="0"/>
              </a:rPr>
              <a:t>бар. </a:t>
            </a:r>
            <a:r>
              <a:rPr lang="ru-RU" dirty="0" err="1" smtClean="0">
                <a:latin typeface="Times New Roman" pitchFamily="18" charset="0"/>
                <a:cs typeface="Times New Roman" pitchFamily="18" charset="0"/>
              </a:rPr>
              <a:t>Мұндағы</a:t>
            </a:r>
            <a:r>
              <a:rPr lang="ru-RU" dirty="0" err="1">
                <a:latin typeface="Times New Roman" pitchFamily="18" charset="0"/>
                <a:cs typeface="Times New Roman" pitchFamily="18" charset="0"/>
              </a:rPr>
              <a:t> </a:t>
            </a:r>
            <a:r>
              <a:rPr lang="ru-RU" dirty="0" err="1" smtClean="0">
                <a:latin typeface="Times New Roman" pitchFamily="18" charset="0"/>
                <a:cs typeface="Times New Roman" pitchFamily="18" charset="0"/>
              </a:rPr>
              <a:t>радионуклидтердің миграциялық ерекшеліктері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келесідей</a:t>
            </a:r>
            <a:r>
              <a:rPr lang="ru-RU" dirty="0" smtClean="0">
                <a:latin typeface="Times New Roman" pitchFamily="18" charset="0"/>
                <a:cs typeface="Times New Roman" pitchFamily="18" charset="0"/>
              </a:rPr>
              <a:t>:</a:t>
            </a:r>
          </a:p>
          <a:p>
            <a:pPr marL="342900" lvl="1" indent="-342900" algn="just">
              <a:buNone/>
            </a:pPr>
            <a:r>
              <a:rPr lang="kk-KZ" dirty="0" smtClean="0">
                <a:latin typeface="Times New Roman" pitchFamily="18" charset="0"/>
                <a:cs typeface="Times New Roman" pitchFamily="18" charset="0"/>
              </a:rPr>
              <a:t>	- шалғындықтардың типтеріне байланысты;</a:t>
            </a:r>
          </a:p>
          <a:p>
            <a:pPr marL="342900" lvl="1" indent="-342900" algn="just">
              <a:buNone/>
            </a:pPr>
            <a:r>
              <a:rPr lang="kk-KZ" dirty="0" smtClean="0">
                <a:latin typeface="Times New Roman" pitchFamily="18" charset="0"/>
                <a:cs typeface="Times New Roman" pitchFamily="18" charset="0"/>
              </a:rPr>
              <a:t>	- ондағы су режиміне;</a:t>
            </a:r>
          </a:p>
          <a:p>
            <a:pPr marL="342900" lvl="1" indent="-342900" algn="just">
              <a:buNone/>
            </a:pPr>
            <a:r>
              <a:rPr lang="kk-KZ" dirty="0" smtClean="0">
                <a:latin typeface="Times New Roman" pitchFamily="18" charset="0"/>
                <a:cs typeface="Times New Roman" pitchFamily="18" charset="0"/>
              </a:rPr>
              <a:t>	- топырақтарының қасиеттеріне байланысты;</a:t>
            </a:r>
          </a:p>
          <a:p>
            <a:pPr marL="342900" lvl="1" indent="-342900" algn="just">
              <a:buNone/>
            </a:pPr>
            <a:r>
              <a:rPr lang="kk-KZ" dirty="0" smtClean="0">
                <a:latin typeface="Times New Roman" pitchFamily="18" charset="0"/>
                <a:cs typeface="Times New Roman" pitchFamily="18" charset="0"/>
              </a:rPr>
              <a:t>	- өсімдік жамылғысының ботаникалық құрамына.</a:t>
            </a:r>
          </a:p>
          <a:p>
            <a:pPr marL="342900" lvl="1" indent="-342900" algn="just">
              <a:buNone/>
            </a:pPr>
            <a:r>
              <a:rPr lang="kk-KZ" dirty="0" smtClean="0">
                <a:latin typeface="Times New Roman" pitchFamily="18" charset="0"/>
                <a:cs typeface="Times New Roman" pitchFamily="18" charset="0"/>
              </a:rPr>
              <a:t>		Негізінен, </a:t>
            </a:r>
            <a:r>
              <a:rPr lang="kk-KZ" b="1" dirty="0" smtClean="0">
                <a:latin typeface="Times New Roman" pitchFamily="18" charset="0"/>
                <a:cs typeface="Times New Roman" pitchFamily="18" charset="0"/>
              </a:rPr>
              <a:t>табиғи шалғынды агроландшафттар екіге бөлінетіні белгілі: а) жайылымдық; б) шабындық. </a:t>
            </a:r>
            <a:r>
              <a:rPr lang="kk-KZ" dirty="0" smtClean="0">
                <a:latin typeface="Times New Roman" pitchFamily="18" charset="0"/>
                <a:cs typeface="Times New Roman" pitchFamily="18" charset="0"/>
              </a:rPr>
              <a:t>Бұлардың радионуклидтермен ластануларын бақылап, агроэкологиялық баға беру алдымен өсімдік жамылғысында, содан кейін жануарлардың өнімдерінде (сүт пен еттерінде) анықталу арқылы іске асады. </a:t>
            </a:r>
          </a:p>
          <a:p>
            <a:pPr marL="342900" lvl="1" indent="-342900" algn="just">
              <a:buNone/>
            </a:pPr>
            <a:r>
              <a:rPr lang="kk-KZ" dirty="0" smtClean="0">
                <a:latin typeface="Times New Roman" pitchFamily="18" charset="0"/>
                <a:cs typeface="Times New Roman" pitchFamily="18" charset="0"/>
              </a:rPr>
              <a:t>		Ал, жан-жақты ғылыми негізді жолға қойылған бағалау, бұл агроландшафттағы радионуклидтердің мөлшерлерін </a:t>
            </a:r>
            <a:r>
              <a:rPr lang="kk-KZ" b="1" dirty="0" smtClean="0">
                <a:latin typeface="Times New Roman" pitchFamily="18" charset="0"/>
                <a:cs typeface="Times New Roman" pitchFamily="18" charset="0"/>
              </a:rPr>
              <a:t>топырақ→өсімдік→жануардың өнімдері </a:t>
            </a:r>
            <a:r>
              <a:rPr lang="kk-KZ" dirty="0" smtClean="0">
                <a:latin typeface="Times New Roman" pitchFamily="18" charset="0"/>
                <a:cs typeface="Times New Roman" pitchFamily="18" charset="0"/>
              </a:rPr>
              <a:t>жүйесінде тәулік, апталық, айлық, жылдық мезгілдерін қамтыған эксперименттер жүргізу арқылы жүргізіледі.</a:t>
            </a:r>
            <a:endParaRPr lang="ru-RU" dirty="0" smtClean="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6000792"/>
          </a:xfrm>
        </p:spPr>
        <p:txBody>
          <a:bodyPr>
            <a:normAutofit/>
          </a:bodyPr>
          <a:lstStyle/>
          <a:p>
            <a:pPr algn="just">
              <a:buNone/>
            </a:pPr>
            <a:r>
              <a:rPr lang="kk-KZ" sz="2400" dirty="0" smtClean="0">
                <a:latin typeface="Times New Roman" pitchFamily="18" charset="0"/>
                <a:cs typeface="Times New Roman" pitchFamily="18" charset="0"/>
              </a:rPr>
              <a:t>		</a:t>
            </a:r>
            <a:r>
              <a:rPr lang="kk-KZ" sz="2400" b="1" dirty="0" smtClean="0">
                <a:latin typeface="Times New Roman" pitchFamily="18" charset="0"/>
                <a:cs typeface="Times New Roman" pitchFamily="18" charset="0"/>
              </a:rPr>
              <a:t>Ауыр металдардың негізгілері:</a:t>
            </a:r>
            <a:r>
              <a:rPr lang="kk-KZ"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Cd</a:t>
            </a:r>
            <a:r>
              <a:rPr lang="en-US" sz="2400" dirty="0" smtClean="0">
                <a:latin typeface="Times New Roman" pitchFamily="18" charset="0"/>
                <a:cs typeface="Times New Roman" pitchFamily="18" charset="0"/>
              </a:rPr>
              <a:t>, Co, Cr, Cu, Hg, </a:t>
            </a:r>
            <a:r>
              <a:rPr lang="en-US" sz="2400" dirty="0" err="1" smtClean="0">
                <a:latin typeface="Times New Roman" pitchFamily="18" charset="0"/>
                <a:cs typeface="Times New Roman" pitchFamily="18" charset="0"/>
              </a:rPr>
              <a:t>Mn</a:t>
            </a:r>
            <a:r>
              <a:rPr lang="en-US" sz="2400" dirty="0" smtClean="0">
                <a:latin typeface="Times New Roman" pitchFamily="18" charset="0"/>
                <a:cs typeface="Times New Roman" pitchFamily="18" charset="0"/>
              </a:rPr>
              <a:t>, Ni, </a:t>
            </a:r>
            <a:r>
              <a:rPr lang="en-US" sz="2400" dirty="0" err="1" smtClean="0">
                <a:latin typeface="Times New Roman" pitchFamily="18" charset="0"/>
                <a:cs typeface="Times New Roman" pitchFamily="18" charset="0"/>
              </a:rPr>
              <a:t>Pb</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Sr</a:t>
            </a:r>
            <a:r>
              <a:rPr lang="kk-KZ" sz="2400" dirty="0" smtClean="0">
                <a:latin typeface="Times New Roman" pitchFamily="18" charset="0"/>
                <a:cs typeface="Times New Roman" pitchFamily="18" charset="0"/>
              </a:rPr>
              <a:t>.</a:t>
            </a:r>
          </a:p>
          <a:p>
            <a:pPr algn="just">
              <a:buNone/>
            </a:pPr>
            <a:r>
              <a:rPr lang="kk-KZ" sz="2400" dirty="0" smtClean="0">
                <a:latin typeface="Times New Roman" pitchFamily="18" charset="0"/>
                <a:cs typeface="Times New Roman" pitchFamily="18" charset="0"/>
              </a:rPr>
              <a:t>		</a:t>
            </a:r>
            <a:r>
              <a:rPr lang="kk-KZ" sz="2400" b="1" dirty="0" smtClean="0">
                <a:latin typeface="Times New Roman" pitchFamily="18" charset="0"/>
                <a:cs typeface="Times New Roman" pitchFamily="18" charset="0"/>
              </a:rPr>
              <a:t>Ауыр металдардың ластандырғыштар ретіндегі ерекшеліктері. </a:t>
            </a:r>
            <a:r>
              <a:rPr lang="kk-KZ" sz="2400" dirty="0" smtClean="0">
                <a:latin typeface="Times New Roman" pitchFamily="18" charset="0"/>
                <a:cs typeface="Times New Roman" pitchFamily="18" charset="0"/>
              </a:rPr>
              <a:t>Олар өздерінің келесі қасиеттерімен басқа ластандырушылардан айырмашылықтары бар:</a:t>
            </a:r>
          </a:p>
          <a:p>
            <a:pPr algn="just">
              <a:buNone/>
            </a:pPr>
            <a:r>
              <a:rPr lang="kk-KZ" sz="2400" dirty="0" smtClean="0">
                <a:latin typeface="Times New Roman" pitchFamily="18" charset="0"/>
                <a:cs typeface="Times New Roman" pitchFamily="18" charset="0"/>
              </a:rPr>
              <a:t>		1. Ауыр металдар аз мөлшерде өсімдіктер мен жануарлар үшін микроэлемент ретінде өте пайдалы: а) өсімдіктердің өнімділіктерін арттырады; б) жануарлардың денсаулығын жақсартады. Бұлар жетіспеген жағдайда өсімдіктерде, жануарларда тіршілігін тоқтатуға дейін барады.</a:t>
            </a:r>
          </a:p>
          <a:p>
            <a:pPr algn="just">
              <a:buNone/>
            </a:pPr>
            <a:r>
              <a:rPr lang="kk-KZ" sz="2400" dirty="0" smtClean="0">
                <a:latin typeface="Times New Roman" pitchFamily="18" charset="0"/>
                <a:cs typeface="Times New Roman" pitchFamily="18" charset="0"/>
              </a:rPr>
              <a:t>		2. Егер өсімдіктер мен жануарлардың (адамдардың) ағзаларында мол жиналса, өлімге дейінгі процестер жүреді.</a:t>
            </a:r>
          </a:p>
          <a:p>
            <a:pPr algn="just"/>
            <a:endParaRPr lang="ru-RU"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Autofit/>
          </a:bodyPr>
          <a:lstStyle/>
          <a:p>
            <a:pPr algn="just">
              <a:buNone/>
            </a:pPr>
            <a:r>
              <a:rPr lang="kk-KZ" sz="2400" dirty="0" smtClean="0">
                <a:latin typeface="Times New Roman" pitchFamily="18" charset="0"/>
                <a:cs typeface="Times New Roman" pitchFamily="18" charset="0"/>
              </a:rPr>
              <a:t>		3. Ауыр металдар қоршаған ортаның барлық компоненттерін (ауа, су, топырақ, астық, т.б.) ластандыратын мүмкіндіктері бар. Мысалы, сынап </a:t>
            </a:r>
            <a:r>
              <a:rPr lang="kk-KZ" sz="2400" b="1" dirty="0" smtClean="0">
                <a:latin typeface="Times New Roman" pitchFamily="18" charset="0"/>
                <a:cs typeface="Times New Roman" pitchFamily="18" charset="0"/>
              </a:rPr>
              <a:t>(</a:t>
            </a:r>
            <a:r>
              <a:rPr lang="en-US" sz="2400" b="1" dirty="0" smtClean="0">
                <a:latin typeface="Times New Roman" pitchFamily="18" charset="0"/>
                <a:cs typeface="Times New Roman" pitchFamily="18" charset="0"/>
              </a:rPr>
              <a:t>Hg) </a:t>
            </a:r>
            <a:r>
              <a:rPr lang="kk-KZ" sz="2400" dirty="0" smtClean="0">
                <a:latin typeface="Times New Roman" pitchFamily="18" charset="0"/>
                <a:cs typeface="Times New Roman" pitchFamily="18" charset="0"/>
              </a:rPr>
              <a:t>пен қорғасынның </a:t>
            </a:r>
            <a:r>
              <a:rPr lang="kk-KZ" sz="2400" b="1" dirty="0" smtClean="0">
                <a:latin typeface="Times New Roman" pitchFamily="18" charset="0"/>
                <a:cs typeface="Times New Roman" pitchFamily="18" charset="0"/>
              </a:rPr>
              <a:t>(</a:t>
            </a:r>
            <a:r>
              <a:rPr lang="en-US" sz="2400" b="1" dirty="0" err="1" smtClean="0">
                <a:latin typeface="Times New Roman" pitchFamily="18" charset="0"/>
                <a:cs typeface="Times New Roman" pitchFamily="18" charset="0"/>
              </a:rPr>
              <a:t>Pb</a:t>
            </a:r>
            <a:r>
              <a:rPr lang="kk-KZ" sz="2400" b="1" dirty="0" smtClean="0">
                <a:latin typeface="Times New Roman" pitchFamily="18" charset="0"/>
                <a:cs typeface="Times New Roman" pitchFamily="18" charset="0"/>
              </a:rPr>
              <a:t>) </a:t>
            </a:r>
            <a:r>
              <a:rPr lang="kk-KZ" sz="2400" dirty="0" smtClean="0">
                <a:latin typeface="Times New Roman" pitchFamily="18" charset="0"/>
                <a:cs typeface="Times New Roman" pitchFamily="18" charset="0"/>
              </a:rPr>
              <a:t>жылдық өнімдерінің 80-90%-ы қоршаған ортаға шашырап кететіндігі анықталған.</a:t>
            </a:r>
          </a:p>
          <a:p>
            <a:pPr algn="just">
              <a:buNone/>
            </a:pPr>
            <a:r>
              <a:rPr lang="kk-KZ" sz="2400" dirty="0" smtClean="0">
                <a:latin typeface="Times New Roman" pitchFamily="18" charset="0"/>
                <a:cs typeface="Times New Roman" pitchFamily="18" charset="0"/>
              </a:rPr>
              <a:t>		4. Органикалық ластандырғыштармен салыстырғанда, ауыр металдар ыдырамайды, тек қана, бір түрден екінші түрге немесе қосылыстарға өзгеріп, немесе мөлшерлерін өзгертіп отырады. Бірақ, барлық жағдайда да, олар тірі ағзаларға зиянын келтіреді.</a:t>
            </a:r>
          </a:p>
          <a:p>
            <a:pPr algn="just">
              <a:buNone/>
            </a:pPr>
            <a:r>
              <a:rPr lang="kk-KZ" sz="2400" dirty="0" smtClean="0">
                <a:latin typeface="Times New Roman" pitchFamily="18" charset="0"/>
                <a:cs typeface="Times New Roman" pitchFamily="18" charset="0"/>
              </a:rPr>
              <a:t>		5. Топырақтағы ауыр металдар ерітінділермен, өсімдіктермен, эрозиямен өте баяу шығып кетеді. Мысалы: мырыш </a:t>
            </a:r>
            <a:r>
              <a:rPr lang="en-US" sz="2400" b="1" dirty="0" smtClean="0">
                <a:latin typeface="Times New Roman" pitchFamily="18" charset="0"/>
                <a:cs typeface="Times New Roman" pitchFamily="18" charset="0"/>
              </a:rPr>
              <a:t>(Zn) </a:t>
            </a:r>
            <a:r>
              <a:rPr lang="en-US" sz="2400" dirty="0" smtClean="0">
                <a:latin typeface="Times New Roman" pitchFamily="18" charset="0"/>
                <a:cs typeface="Times New Roman" pitchFamily="18" charset="0"/>
              </a:rPr>
              <a:t>– 70-510;</a:t>
            </a:r>
            <a:r>
              <a:rPr lang="kk-KZ" sz="2400" dirty="0" smtClean="0">
                <a:latin typeface="Times New Roman" pitchFamily="18" charset="0"/>
                <a:cs typeface="Times New Roman" pitchFamily="18" charset="0"/>
              </a:rPr>
              <a:t> кадмий</a:t>
            </a: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a:t>
            </a:r>
            <a:r>
              <a:rPr lang="en-US" sz="2400" b="1" dirty="0" err="1" smtClean="0">
                <a:latin typeface="Times New Roman" pitchFamily="18" charset="0"/>
                <a:cs typeface="Times New Roman" pitchFamily="18" charset="0"/>
              </a:rPr>
              <a:t>Cd</a:t>
            </a:r>
            <a:r>
              <a:rPr lang="en-US" sz="2400" b="1" dirty="0" smtClean="0">
                <a:latin typeface="Times New Roman" pitchFamily="18" charset="0"/>
                <a:cs typeface="Times New Roman" pitchFamily="18" charset="0"/>
              </a:rPr>
              <a:t>)</a:t>
            </a:r>
            <a:r>
              <a:rPr lang="kk-KZ" sz="2400" b="1" dirty="0" smtClean="0">
                <a:latin typeface="Times New Roman" pitchFamily="18" charset="0"/>
                <a:cs typeface="Times New Roman" pitchFamily="18" charset="0"/>
              </a:rPr>
              <a:t> </a:t>
            </a:r>
            <a:r>
              <a:rPr lang="kk-KZ" sz="2400" dirty="0" smtClean="0">
                <a:latin typeface="Times New Roman" pitchFamily="18" charset="0"/>
                <a:cs typeface="Times New Roman" pitchFamily="18" charset="0"/>
              </a:rPr>
              <a:t>– 13-1100; мыс </a:t>
            </a:r>
            <a:r>
              <a:rPr lang="en-US" sz="2400" b="1" dirty="0" smtClean="0">
                <a:latin typeface="Times New Roman" pitchFamily="18" charset="0"/>
                <a:cs typeface="Times New Roman" pitchFamily="18" charset="0"/>
              </a:rPr>
              <a:t>(Cu) </a:t>
            </a:r>
            <a:r>
              <a:rPr lang="en-US" sz="2400" dirty="0" smtClean="0">
                <a:latin typeface="Times New Roman" pitchFamily="18" charset="0"/>
                <a:cs typeface="Times New Roman" pitchFamily="18" charset="0"/>
              </a:rPr>
              <a:t>– 310-1500; </a:t>
            </a:r>
            <a:r>
              <a:rPr lang="kk-KZ" sz="2400" dirty="0" smtClean="0">
                <a:latin typeface="Times New Roman" pitchFamily="18" charset="0"/>
                <a:cs typeface="Times New Roman" pitchFamily="18" charset="0"/>
              </a:rPr>
              <a:t>қорғасын </a:t>
            </a:r>
            <a:r>
              <a:rPr lang="en-US" sz="2400" b="1" dirty="0" smtClean="0">
                <a:latin typeface="Times New Roman" pitchFamily="18" charset="0"/>
                <a:cs typeface="Times New Roman" pitchFamily="18" charset="0"/>
              </a:rPr>
              <a:t>(</a:t>
            </a:r>
            <a:r>
              <a:rPr lang="en-US" sz="2400" b="1" dirty="0" err="1" smtClean="0">
                <a:latin typeface="Times New Roman" pitchFamily="18" charset="0"/>
                <a:cs typeface="Times New Roman" pitchFamily="18" charset="0"/>
              </a:rPr>
              <a:t>Pb</a:t>
            </a:r>
            <a:r>
              <a:rPr lang="en-US" sz="2400" b="1"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 740-5900 </a:t>
            </a:r>
            <a:r>
              <a:rPr lang="kk-KZ" sz="2400" dirty="0" smtClean="0">
                <a:latin typeface="Times New Roman" pitchFamily="18" charset="0"/>
                <a:cs typeface="Times New Roman" pitchFamily="18" charset="0"/>
              </a:rPr>
              <a:t>жылдар аралықтарында сумен жуылып кетеді екен.</a:t>
            </a:r>
            <a:endParaRPr lang="ru-RU"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0"/>
            <a:ext cx="8229600" cy="6126163"/>
          </a:xfrm>
        </p:spPr>
        <p:txBody>
          <a:bodyPr>
            <a:normAutofit/>
          </a:bodyPr>
          <a:lstStyle/>
          <a:p>
            <a:pPr algn="just"/>
            <a:r>
              <a:rPr lang="kk-KZ" sz="2400" dirty="0" smtClean="0">
                <a:latin typeface="Times New Roman" pitchFamily="18" charset="0"/>
                <a:cs typeface="Times New Roman" pitchFamily="18" charset="0"/>
              </a:rPr>
              <a:t>Ауыр металдардың топыраққа енетін </a:t>
            </a:r>
            <a:r>
              <a:rPr lang="kk-KZ" sz="2400" b="1" dirty="0" smtClean="0">
                <a:latin typeface="Times New Roman" pitchFamily="18" charset="0"/>
                <a:cs typeface="Times New Roman" pitchFamily="18" charset="0"/>
              </a:rPr>
              <a:t>ауылшаруашылық көздері: </a:t>
            </a:r>
            <a:r>
              <a:rPr lang="kk-KZ" sz="2400" dirty="0" smtClean="0">
                <a:latin typeface="Times New Roman" pitchFamily="18" charset="0"/>
                <a:cs typeface="Times New Roman" pitchFamily="18" charset="0"/>
              </a:rPr>
              <a:t>ақтық (ақаба) немесе шайылған сулар (сточные воды), әртүрлі органикалық және минералдық тыңайтқыштардың құрамында, т.б.</a:t>
            </a:r>
          </a:p>
          <a:p>
            <a:pPr algn="just"/>
            <a:endParaRPr lang="ru-RU" sz="2400" dirty="0">
              <a:latin typeface="Times New Roman" pitchFamily="18" charset="0"/>
              <a:cs typeface="Times New Roman" pitchFamily="18" charset="0"/>
            </a:endParaRPr>
          </a:p>
        </p:txBody>
      </p:sp>
      <p:graphicFrame>
        <p:nvGraphicFramePr>
          <p:cNvPr id="6" name="Таблица 5"/>
          <p:cNvGraphicFramePr>
            <a:graphicFrameLocks noGrp="1"/>
          </p:cNvGraphicFramePr>
          <p:nvPr>
            <p:extLst>
              <p:ext uri="{D42A27DB-BD31-4B8C-83A1-F6EECF244321}">
                <p14:modId xmlns:p14="http://schemas.microsoft.com/office/powerpoint/2010/main" val="1422807221"/>
              </p:ext>
            </p:extLst>
          </p:nvPr>
        </p:nvGraphicFramePr>
        <p:xfrm>
          <a:off x="357158" y="1643047"/>
          <a:ext cx="8501124" cy="4965945"/>
        </p:xfrm>
        <a:graphic>
          <a:graphicData uri="http://schemas.openxmlformats.org/drawingml/2006/table">
            <a:tbl>
              <a:tblPr firstRow="1" bandRow="1">
                <a:tableStyleId>{5C22544A-7EE6-4342-B048-85BDC9FD1C3A}</a:tableStyleId>
              </a:tblPr>
              <a:tblGrid>
                <a:gridCol w="1416854"/>
                <a:gridCol w="1416854"/>
                <a:gridCol w="1416854"/>
                <a:gridCol w="1416854"/>
                <a:gridCol w="1416854"/>
                <a:gridCol w="1416854"/>
              </a:tblGrid>
              <a:tr h="388469">
                <a:tc gridSpan="6">
                  <a:txBody>
                    <a:bodyPr/>
                    <a:lstStyle/>
                    <a:p>
                      <a:pPr algn="ctr"/>
                      <a:r>
                        <a:rPr lang="kk-KZ" dirty="0" smtClean="0">
                          <a:solidFill>
                            <a:schemeClr val="tx1"/>
                          </a:solidFill>
                          <a:latin typeface="Times New Roman" pitchFamily="18" charset="0"/>
                          <a:cs typeface="Times New Roman" pitchFamily="18" charset="0"/>
                        </a:rPr>
                        <a:t>Мөлшерлері, мг/кг</a:t>
                      </a:r>
                      <a:endParaRPr lang="ru-RU" dirty="0">
                        <a:solidFill>
                          <a:schemeClr val="tx1"/>
                        </a:solidFill>
                        <a:latin typeface="Times New Roman" pitchFamily="18" charset="0"/>
                        <a:cs typeface="Times New Roman" pitchFamily="18" charset="0"/>
                      </a:endParaRPr>
                    </a:p>
                  </a:txBody>
                  <a:tcPr>
                    <a:solidFill>
                      <a:schemeClr val="tx2">
                        <a:lumMod val="20000"/>
                        <a:lumOff val="80000"/>
                      </a:schemeClr>
                    </a:solidFill>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r>
              <a:tr h="615076">
                <a:tc>
                  <a:txBody>
                    <a:bodyPr/>
                    <a:lstStyle/>
                    <a:p>
                      <a:r>
                        <a:rPr lang="kk-KZ" sz="1600" dirty="0" smtClean="0">
                          <a:latin typeface="Times New Roman" pitchFamily="18" charset="0"/>
                          <a:cs typeface="Times New Roman" pitchFamily="18" charset="0"/>
                        </a:rPr>
                        <a:t>Элементтер</a:t>
                      </a:r>
                      <a:endParaRPr lang="ru-RU" sz="1600" dirty="0">
                        <a:latin typeface="Times New Roman" pitchFamily="18" charset="0"/>
                        <a:cs typeface="Times New Roman" pitchFamily="18" charset="0"/>
                      </a:endParaRPr>
                    </a:p>
                  </a:txBody>
                  <a:tcPr/>
                </a:tc>
                <a:tc>
                  <a:txBody>
                    <a:bodyPr/>
                    <a:lstStyle/>
                    <a:p>
                      <a:r>
                        <a:rPr lang="kk-KZ" sz="1600" dirty="0" smtClean="0">
                          <a:latin typeface="Times New Roman" pitchFamily="18" charset="0"/>
                          <a:cs typeface="Times New Roman" pitchFamily="18" charset="0"/>
                        </a:rPr>
                        <a:t>Ақтық (ақаба) сулар</a:t>
                      </a:r>
                      <a:endParaRPr lang="ru-RU" sz="1600" dirty="0">
                        <a:latin typeface="Times New Roman" pitchFamily="18" charset="0"/>
                        <a:cs typeface="Times New Roman" pitchFamily="18" charset="0"/>
                      </a:endParaRPr>
                    </a:p>
                  </a:txBody>
                  <a:tcPr/>
                </a:tc>
                <a:tc>
                  <a:txBody>
                    <a:bodyPr/>
                    <a:lstStyle/>
                    <a:p>
                      <a:r>
                        <a:rPr lang="kk-KZ" sz="1600" dirty="0" smtClean="0">
                          <a:latin typeface="Times New Roman" pitchFamily="18" charset="0"/>
                          <a:cs typeface="Times New Roman" pitchFamily="18" charset="0"/>
                        </a:rPr>
                        <a:t>Фосфорлы тыңайтқыш</a:t>
                      </a:r>
                      <a:endParaRPr lang="ru-RU" sz="1600" dirty="0">
                        <a:latin typeface="Times New Roman" pitchFamily="18" charset="0"/>
                        <a:cs typeface="Times New Roman" pitchFamily="18" charset="0"/>
                      </a:endParaRPr>
                    </a:p>
                  </a:txBody>
                  <a:tcPr/>
                </a:tc>
                <a:tc>
                  <a:txBody>
                    <a:bodyPr/>
                    <a:lstStyle/>
                    <a:p>
                      <a:r>
                        <a:rPr lang="kk-KZ" sz="1600" dirty="0" smtClean="0">
                          <a:latin typeface="Times New Roman" pitchFamily="18" charset="0"/>
                          <a:cs typeface="Times New Roman" pitchFamily="18" charset="0"/>
                        </a:rPr>
                        <a:t>Азотты тыңайтқыш</a:t>
                      </a:r>
                      <a:endParaRPr lang="ru-RU" sz="1600" dirty="0">
                        <a:latin typeface="Times New Roman" pitchFamily="18" charset="0"/>
                        <a:cs typeface="Times New Roman" pitchFamily="18" charset="0"/>
                      </a:endParaRPr>
                    </a:p>
                  </a:txBody>
                  <a:tcPr/>
                </a:tc>
                <a:tc>
                  <a:txBody>
                    <a:bodyPr/>
                    <a:lstStyle/>
                    <a:p>
                      <a:r>
                        <a:rPr lang="kk-KZ" sz="1600" dirty="0" smtClean="0">
                          <a:latin typeface="Times New Roman" pitchFamily="18" charset="0"/>
                          <a:cs typeface="Times New Roman" pitchFamily="18" charset="0"/>
                        </a:rPr>
                        <a:t>Оганикалық тың.</a:t>
                      </a:r>
                      <a:endParaRPr lang="ru-RU" sz="1600" dirty="0">
                        <a:latin typeface="Times New Roman" pitchFamily="18" charset="0"/>
                        <a:cs typeface="Times New Roman" pitchFamily="18" charset="0"/>
                      </a:endParaRPr>
                    </a:p>
                  </a:txBody>
                  <a:tcPr/>
                </a:tc>
                <a:tc>
                  <a:txBody>
                    <a:bodyPr/>
                    <a:lstStyle/>
                    <a:p>
                      <a:r>
                        <a:rPr lang="kk-KZ" sz="1600" dirty="0" smtClean="0">
                          <a:latin typeface="Times New Roman" pitchFamily="18" charset="0"/>
                          <a:cs typeface="Times New Roman" pitchFamily="18" charset="0"/>
                        </a:rPr>
                        <a:t>Пестицидтер</a:t>
                      </a:r>
                      <a:endParaRPr lang="ru-RU" sz="1600" dirty="0">
                        <a:latin typeface="Times New Roman" pitchFamily="18" charset="0"/>
                        <a:cs typeface="Times New Roman" pitchFamily="18" charset="0"/>
                      </a:endParaRPr>
                    </a:p>
                  </a:txBody>
                  <a:tcPr/>
                </a:tc>
              </a:tr>
              <a:tr h="388469">
                <a:tc>
                  <a:txBody>
                    <a:bodyPr/>
                    <a:lstStyle/>
                    <a:p>
                      <a:pPr algn="ctr"/>
                      <a:r>
                        <a:rPr lang="en-US" sz="2000" dirty="0" err="1" smtClean="0">
                          <a:latin typeface="Times New Roman" pitchFamily="18" charset="0"/>
                          <a:cs typeface="Times New Roman" pitchFamily="18" charset="0"/>
                        </a:rPr>
                        <a:t>Cd</a:t>
                      </a:r>
                      <a:endParaRPr lang="ru-RU" sz="2000"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2-1500</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0,1-170</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0,05-8,5</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0,3-0,8</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r>
              <a:tr h="388469">
                <a:tc>
                  <a:txBody>
                    <a:bodyPr/>
                    <a:lstStyle/>
                    <a:p>
                      <a:pPr algn="ctr"/>
                      <a:r>
                        <a:rPr lang="en-US" sz="2000" dirty="0" smtClean="0">
                          <a:latin typeface="Times New Roman" pitchFamily="18" charset="0"/>
                          <a:cs typeface="Times New Roman" pitchFamily="18" charset="0"/>
                        </a:rPr>
                        <a:t>Co</a:t>
                      </a:r>
                      <a:endParaRPr lang="ru-RU" sz="2000"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2-260</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1-12</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5,4-12</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0,3-24</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r>
              <a:tr h="388469">
                <a:tc>
                  <a:txBody>
                    <a:bodyPr/>
                    <a:lstStyle/>
                    <a:p>
                      <a:pPr algn="ctr"/>
                      <a:r>
                        <a:rPr lang="en-US" sz="2000" dirty="0" smtClean="0">
                          <a:latin typeface="Times New Roman" pitchFamily="18" charset="0"/>
                          <a:cs typeface="Times New Roman" pitchFamily="18" charset="0"/>
                        </a:rPr>
                        <a:t>Cr</a:t>
                      </a:r>
                      <a:endParaRPr lang="ru-RU" sz="2000"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20-40600</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66-245</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3,2-2,9</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5,2-5,5</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r>
              <a:tr h="388469">
                <a:tc>
                  <a:txBody>
                    <a:bodyPr/>
                    <a:lstStyle/>
                    <a:p>
                      <a:pPr algn="ctr"/>
                      <a:r>
                        <a:rPr lang="en-US" sz="2000" dirty="0" smtClean="0">
                          <a:latin typeface="Times New Roman" pitchFamily="18" charset="0"/>
                          <a:cs typeface="Times New Roman" pitchFamily="18" charset="0"/>
                        </a:rPr>
                        <a:t>Cu</a:t>
                      </a:r>
                      <a:endParaRPr lang="ru-RU" sz="2000"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50-3300</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1-300</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1-15</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2-60</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12-50</a:t>
                      </a:r>
                      <a:endParaRPr lang="ru-RU" dirty="0">
                        <a:latin typeface="Times New Roman" pitchFamily="18" charset="0"/>
                        <a:cs typeface="Times New Roman" pitchFamily="18" charset="0"/>
                      </a:endParaRPr>
                    </a:p>
                  </a:txBody>
                  <a:tcPr/>
                </a:tc>
              </a:tr>
              <a:tr h="388469">
                <a:tc>
                  <a:txBody>
                    <a:bodyPr/>
                    <a:lstStyle/>
                    <a:p>
                      <a:pPr algn="ctr"/>
                      <a:r>
                        <a:rPr lang="en-US" sz="2000" dirty="0" smtClean="0">
                          <a:latin typeface="Times New Roman" pitchFamily="18" charset="0"/>
                          <a:cs typeface="Times New Roman" pitchFamily="18" charset="0"/>
                        </a:rPr>
                        <a:t>Hg</a:t>
                      </a:r>
                      <a:endParaRPr lang="ru-RU" sz="2000"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0,1-55</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0,01-1,2</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0,3-2,9</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0,09-0,2</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0,8-42</a:t>
                      </a:r>
                      <a:endParaRPr lang="ru-RU" dirty="0">
                        <a:latin typeface="Times New Roman" pitchFamily="18" charset="0"/>
                        <a:cs typeface="Times New Roman" pitchFamily="18" charset="0"/>
                      </a:endParaRPr>
                    </a:p>
                  </a:txBody>
                  <a:tcPr/>
                </a:tc>
              </a:tr>
              <a:tr h="388469">
                <a:tc>
                  <a:txBody>
                    <a:bodyPr/>
                    <a:lstStyle/>
                    <a:p>
                      <a:pPr algn="ctr"/>
                      <a:r>
                        <a:rPr lang="en-US" sz="2000" dirty="0" err="1" smtClean="0">
                          <a:latin typeface="Times New Roman" pitchFamily="18" charset="0"/>
                          <a:cs typeface="Times New Roman" pitchFamily="18" charset="0"/>
                        </a:rPr>
                        <a:t>Mn</a:t>
                      </a:r>
                      <a:endParaRPr lang="ru-RU" sz="2000"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60-3900</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40-2000</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30-550</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r>
              <a:tr h="388469">
                <a:tc>
                  <a:txBody>
                    <a:bodyPr/>
                    <a:lstStyle/>
                    <a:p>
                      <a:pPr algn="ctr"/>
                      <a:r>
                        <a:rPr lang="en-US" sz="2000" dirty="0" smtClean="0">
                          <a:latin typeface="Times New Roman" pitchFamily="18" charset="0"/>
                          <a:cs typeface="Times New Roman" pitchFamily="18" charset="0"/>
                        </a:rPr>
                        <a:t>Ni</a:t>
                      </a:r>
                      <a:endParaRPr lang="ru-RU" sz="2000"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16-5300</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7-38</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7-34</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7,8-30</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r>
              <a:tr h="388469">
                <a:tc>
                  <a:txBody>
                    <a:bodyPr/>
                    <a:lstStyle/>
                    <a:p>
                      <a:pPr algn="ctr"/>
                      <a:r>
                        <a:rPr lang="en-US" sz="2000" dirty="0" err="1" smtClean="0">
                          <a:latin typeface="Times New Roman" pitchFamily="18" charset="0"/>
                          <a:cs typeface="Times New Roman" pitchFamily="18" charset="0"/>
                        </a:rPr>
                        <a:t>Pb</a:t>
                      </a:r>
                      <a:endParaRPr lang="ru-RU" sz="2000"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50-3000</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7-225</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2-27</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6,6-15</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60</a:t>
                      </a:r>
                      <a:endParaRPr lang="ru-RU" dirty="0">
                        <a:latin typeface="Times New Roman" pitchFamily="18" charset="0"/>
                        <a:cs typeface="Times New Roman" pitchFamily="18" charset="0"/>
                      </a:endParaRPr>
                    </a:p>
                  </a:txBody>
                  <a:tcPr/>
                </a:tc>
              </a:tr>
              <a:tr h="388469">
                <a:tc>
                  <a:txBody>
                    <a:bodyPr/>
                    <a:lstStyle/>
                    <a:p>
                      <a:pPr algn="ctr"/>
                      <a:r>
                        <a:rPr lang="en-US" sz="2000" dirty="0" err="1" smtClean="0">
                          <a:latin typeface="Times New Roman" pitchFamily="18" charset="0"/>
                          <a:cs typeface="Times New Roman" pitchFamily="18" charset="0"/>
                        </a:rPr>
                        <a:t>Sr</a:t>
                      </a:r>
                      <a:endParaRPr lang="ru-RU" sz="2000"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40-360</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25-500</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80</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r>
              <a:tr h="388469">
                <a:tc>
                  <a:txBody>
                    <a:bodyPr/>
                    <a:lstStyle/>
                    <a:p>
                      <a:pPr algn="ctr"/>
                      <a:r>
                        <a:rPr lang="en-US" sz="2000" dirty="0" smtClean="0">
                          <a:latin typeface="Times New Roman" pitchFamily="18" charset="0"/>
                          <a:cs typeface="Times New Roman" pitchFamily="18" charset="0"/>
                        </a:rPr>
                        <a:t>Zn</a:t>
                      </a:r>
                      <a:endParaRPr lang="ru-RU" sz="2000"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90-49000</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50-1450</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1-42</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15-250</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1,3-25</a:t>
                      </a:r>
                      <a:endParaRPr lang="ru-RU" dirty="0">
                        <a:latin typeface="Times New Roman" pitchFamily="18" charset="0"/>
                        <a:cs typeface="Times New Roman" pitchFamily="18" charset="0"/>
                      </a:endParaRPr>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a:bodyPr>
          <a:lstStyle/>
          <a:p>
            <a:pPr algn="just"/>
            <a:r>
              <a:rPr lang="kk-KZ" sz="2800" dirty="0" smtClean="0">
                <a:latin typeface="Times New Roman" pitchFamily="18" charset="0"/>
                <a:cs typeface="Times New Roman" pitchFamily="18" charset="0"/>
              </a:rPr>
              <a:t>Ауыр металдардың топырақтағы шектік рауалы концентрациялары </a:t>
            </a:r>
            <a:r>
              <a:rPr lang="kk-KZ" sz="2800" b="1" dirty="0" smtClean="0">
                <a:latin typeface="Times New Roman" pitchFamily="18" charset="0"/>
                <a:cs typeface="Times New Roman" pitchFamily="18" charset="0"/>
              </a:rPr>
              <a:t>(ШРК) </a:t>
            </a:r>
            <a:r>
              <a:rPr lang="kk-KZ" sz="2800" dirty="0" smtClean="0">
                <a:latin typeface="Times New Roman" pitchFamily="18" charset="0"/>
                <a:cs typeface="Times New Roman" pitchFamily="18" charset="0"/>
              </a:rPr>
              <a:t>әртүрлі болады (кесте)</a:t>
            </a:r>
          </a:p>
          <a:p>
            <a:pPr algn="just"/>
            <a:endParaRPr lang="ru-RU" sz="2800" b="1" dirty="0">
              <a:latin typeface="Times New Roman" pitchFamily="18" charset="0"/>
              <a:cs typeface="Times New Roman"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2161420923"/>
              </p:ext>
            </p:extLst>
          </p:nvPr>
        </p:nvGraphicFramePr>
        <p:xfrm>
          <a:off x="571472" y="1670822"/>
          <a:ext cx="8001055" cy="4972889"/>
        </p:xfrm>
        <a:graphic>
          <a:graphicData uri="http://schemas.openxmlformats.org/drawingml/2006/table">
            <a:tbl>
              <a:tblPr firstRow="1" bandRow="1">
                <a:tableStyleId>{5C22544A-7EE6-4342-B048-85BDC9FD1C3A}</a:tableStyleId>
              </a:tblPr>
              <a:tblGrid>
                <a:gridCol w="1600211"/>
                <a:gridCol w="1600211"/>
                <a:gridCol w="1600211"/>
                <a:gridCol w="1600211"/>
                <a:gridCol w="1600211"/>
              </a:tblGrid>
              <a:tr h="444770">
                <a:tc rowSpan="2">
                  <a:txBody>
                    <a:bodyPr/>
                    <a:lstStyle/>
                    <a:p>
                      <a:pPr algn="ctr"/>
                      <a:r>
                        <a:rPr lang="kk-KZ" dirty="0" smtClean="0">
                          <a:solidFill>
                            <a:schemeClr val="tx1"/>
                          </a:solidFill>
                          <a:latin typeface="Times New Roman" pitchFamily="18" charset="0"/>
                          <a:cs typeface="Times New Roman" pitchFamily="18" charset="0"/>
                        </a:rPr>
                        <a:t>Элементтер</a:t>
                      </a:r>
                      <a:endParaRPr lang="ru-RU" dirty="0">
                        <a:solidFill>
                          <a:schemeClr val="tx1"/>
                        </a:solidFill>
                        <a:latin typeface="Times New Roman" pitchFamily="18" charset="0"/>
                        <a:cs typeface="Times New Roman" pitchFamily="18" charset="0"/>
                      </a:endParaRPr>
                    </a:p>
                  </a:txBody>
                  <a:tcPr>
                    <a:solidFill>
                      <a:schemeClr val="accent1">
                        <a:lumMod val="40000"/>
                        <a:lumOff val="60000"/>
                      </a:schemeClr>
                    </a:solidFill>
                  </a:tcPr>
                </a:tc>
                <a:tc rowSpan="2">
                  <a:txBody>
                    <a:bodyPr/>
                    <a:lstStyle/>
                    <a:p>
                      <a:pPr algn="ctr"/>
                      <a:r>
                        <a:rPr lang="kk-KZ" dirty="0" smtClean="0">
                          <a:solidFill>
                            <a:schemeClr val="tx1"/>
                          </a:solidFill>
                          <a:latin typeface="Times New Roman" pitchFamily="18" charset="0"/>
                          <a:cs typeface="Times New Roman" pitchFamily="18" charset="0"/>
                        </a:rPr>
                        <a:t>ШРК, мг/кг</a:t>
                      </a:r>
                      <a:endParaRPr lang="ru-RU" dirty="0">
                        <a:solidFill>
                          <a:schemeClr val="tx1"/>
                        </a:solidFill>
                        <a:latin typeface="Times New Roman" pitchFamily="18" charset="0"/>
                        <a:cs typeface="Times New Roman" pitchFamily="18" charset="0"/>
                      </a:endParaRPr>
                    </a:p>
                  </a:txBody>
                  <a:tcPr>
                    <a:solidFill>
                      <a:schemeClr val="accent1">
                        <a:lumMod val="40000"/>
                        <a:lumOff val="60000"/>
                      </a:schemeClr>
                    </a:solidFill>
                  </a:tcPr>
                </a:tc>
                <a:tc gridSpan="3">
                  <a:txBody>
                    <a:bodyPr/>
                    <a:lstStyle/>
                    <a:p>
                      <a:pPr algn="ctr"/>
                      <a:r>
                        <a:rPr lang="kk-KZ" dirty="0" smtClean="0">
                          <a:solidFill>
                            <a:schemeClr val="tx1"/>
                          </a:solidFill>
                          <a:latin typeface="Times New Roman" pitchFamily="18" charset="0"/>
                          <a:cs typeface="Times New Roman" pitchFamily="18" charset="0"/>
                        </a:rPr>
                        <a:t>Зиянның көрстекіштері</a:t>
                      </a:r>
                      <a:endParaRPr lang="ru-RU" dirty="0">
                        <a:solidFill>
                          <a:schemeClr val="tx1"/>
                        </a:solidFill>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lang="ru-RU" dirty="0"/>
                    </a:p>
                  </a:txBody>
                  <a:tcPr>
                    <a:lnB w="12700" cap="flat" cmpd="sng" algn="ctr">
                      <a:solidFill>
                        <a:schemeClr val="tx1"/>
                      </a:solidFill>
                      <a:prstDash val="solid"/>
                      <a:round/>
                      <a:headEnd type="none" w="med" len="med"/>
                      <a:tailEnd type="none" w="med" len="med"/>
                    </a:lnB>
                  </a:tcPr>
                </a:tc>
                <a:tc hMerge="1">
                  <a:txBody>
                    <a:bodyPr/>
                    <a:lstStyle/>
                    <a:p>
                      <a:endParaRPr lang="ru-RU" dirty="0"/>
                    </a:p>
                  </a:txBody>
                  <a:tcPr>
                    <a:lnB w="12700" cap="flat" cmpd="sng" algn="ctr">
                      <a:solidFill>
                        <a:schemeClr val="tx1"/>
                      </a:solidFill>
                      <a:prstDash val="solid"/>
                      <a:round/>
                      <a:headEnd type="none" w="med" len="med"/>
                      <a:tailEnd type="none" w="med" len="med"/>
                    </a:lnB>
                  </a:tcPr>
                </a:tc>
              </a:tr>
              <a:tr h="1111924">
                <a:tc vMerge="1">
                  <a:txBody>
                    <a:bodyPr/>
                    <a:lstStyle/>
                    <a:p>
                      <a:endParaRPr lang="ru-RU"/>
                    </a:p>
                  </a:txBody>
                  <a:tcPr/>
                </a:tc>
                <a:tc vMerge="1">
                  <a:txBody>
                    <a:bodyPr/>
                    <a:lstStyle/>
                    <a:p>
                      <a:endParaRPr lang="ru-RU"/>
                    </a:p>
                  </a:txBody>
                  <a:tcPr/>
                </a:tc>
                <a:tc>
                  <a:txBody>
                    <a:bodyPr/>
                    <a:lstStyle/>
                    <a:p>
                      <a:pPr algn="ctr"/>
                      <a:r>
                        <a:rPr lang="kk-KZ" dirty="0" smtClean="0">
                          <a:latin typeface="Times New Roman" pitchFamily="18" charset="0"/>
                          <a:cs typeface="Times New Roman" pitchFamily="18" charset="0"/>
                        </a:rPr>
                        <a:t>Өсімдікке сіңгендері</a:t>
                      </a:r>
                      <a:endParaRPr lang="ru-RU"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tcPr>
                </a:tc>
                <a:tc>
                  <a:txBody>
                    <a:bodyPr/>
                    <a:lstStyle/>
                    <a:p>
                      <a:pPr algn="ctr"/>
                      <a:r>
                        <a:rPr lang="kk-KZ" dirty="0" smtClean="0">
                          <a:latin typeface="Times New Roman" pitchFamily="18" charset="0"/>
                          <a:cs typeface="Times New Roman" pitchFamily="18" charset="0"/>
                        </a:rPr>
                        <a:t>Жылжымалы түрлерінің мөлшерлері</a:t>
                      </a:r>
                      <a:endParaRPr lang="ru-RU"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tcPr>
                </a:tc>
                <a:tc>
                  <a:txBody>
                    <a:bodyPr/>
                    <a:lstStyle/>
                    <a:p>
                      <a:pPr algn="ctr"/>
                      <a:r>
                        <a:rPr lang="kk-KZ" dirty="0" smtClean="0">
                          <a:latin typeface="Times New Roman" pitchFamily="18" charset="0"/>
                          <a:cs typeface="Times New Roman" pitchFamily="18" charset="0"/>
                        </a:rPr>
                        <a:t>Жалпы санитарлық мөлшерлері</a:t>
                      </a:r>
                      <a:endParaRPr lang="ru-RU"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tcPr>
                </a:tc>
              </a:tr>
              <a:tr h="683239">
                <a:tc>
                  <a:txBody>
                    <a:bodyPr/>
                    <a:lstStyle/>
                    <a:p>
                      <a:pPr algn="ctr"/>
                      <a:r>
                        <a:rPr lang="kk-KZ" sz="2000" dirty="0" smtClean="0">
                          <a:latin typeface="Times New Roman" pitchFamily="18" charset="0"/>
                          <a:cs typeface="Times New Roman" pitchFamily="18" charset="0"/>
                        </a:rPr>
                        <a:t>Мыс</a:t>
                      </a:r>
                      <a:endParaRPr lang="ru-RU" sz="2000" dirty="0">
                        <a:latin typeface="Times New Roman" pitchFamily="18" charset="0"/>
                        <a:cs typeface="Times New Roman" pitchFamily="18" charset="0"/>
                      </a:endParaRPr>
                    </a:p>
                  </a:txBody>
                  <a:tcPr/>
                </a:tc>
                <a:tc>
                  <a:txBody>
                    <a:bodyPr/>
                    <a:lstStyle/>
                    <a:p>
                      <a:pPr algn="ctr"/>
                      <a:r>
                        <a:rPr lang="kk-KZ" sz="2000" dirty="0" smtClean="0">
                          <a:latin typeface="Times New Roman" pitchFamily="18" charset="0"/>
                          <a:cs typeface="Times New Roman" pitchFamily="18" charset="0"/>
                        </a:rPr>
                        <a:t>3,0</a:t>
                      </a:r>
                      <a:endParaRPr lang="ru-RU" sz="2000" dirty="0">
                        <a:latin typeface="Times New Roman" pitchFamily="18" charset="0"/>
                        <a:cs typeface="Times New Roman" pitchFamily="18" charset="0"/>
                      </a:endParaRPr>
                    </a:p>
                  </a:txBody>
                  <a:tcPr/>
                </a:tc>
                <a:tc>
                  <a:txBody>
                    <a:bodyPr/>
                    <a:lstStyle/>
                    <a:p>
                      <a:pPr algn="ctr"/>
                      <a:r>
                        <a:rPr lang="kk-KZ" sz="2000" dirty="0" smtClean="0">
                          <a:latin typeface="Times New Roman" pitchFamily="18" charset="0"/>
                          <a:cs typeface="Times New Roman" pitchFamily="18" charset="0"/>
                        </a:rPr>
                        <a:t>3,5</a:t>
                      </a:r>
                      <a:endParaRPr lang="ru-RU" sz="2000" dirty="0">
                        <a:latin typeface="Times New Roman" pitchFamily="18" charset="0"/>
                        <a:cs typeface="Times New Roman" pitchFamily="18" charset="0"/>
                      </a:endParaRPr>
                    </a:p>
                  </a:txBody>
                  <a:tcPr/>
                </a:tc>
                <a:tc>
                  <a:txBody>
                    <a:bodyPr/>
                    <a:lstStyle/>
                    <a:p>
                      <a:pPr algn="ctr"/>
                      <a:r>
                        <a:rPr lang="kk-KZ" sz="2000" dirty="0" smtClean="0">
                          <a:latin typeface="Times New Roman" pitchFamily="18" charset="0"/>
                          <a:cs typeface="Times New Roman" pitchFamily="18" charset="0"/>
                        </a:rPr>
                        <a:t>72,0</a:t>
                      </a:r>
                      <a:endParaRPr lang="ru-RU" sz="2000" dirty="0">
                        <a:latin typeface="Times New Roman" pitchFamily="18" charset="0"/>
                        <a:cs typeface="Times New Roman" pitchFamily="18" charset="0"/>
                      </a:endParaRPr>
                    </a:p>
                  </a:txBody>
                  <a:tcPr/>
                </a:tc>
                <a:tc>
                  <a:txBody>
                    <a:bodyPr/>
                    <a:lstStyle/>
                    <a:p>
                      <a:pPr algn="ctr"/>
                      <a:r>
                        <a:rPr lang="kk-KZ" sz="2000" dirty="0" smtClean="0">
                          <a:latin typeface="Times New Roman" pitchFamily="18" charset="0"/>
                          <a:cs typeface="Times New Roman" pitchFamily="18" charset="0"/>
                        </a:rPr>
                        <a:t>3,0</a:t>
                      </a:r>
                      <a:endParaRPr lang="ru-RU" sz="2000" dirty="0">
                        <a:latin typeface="Times New Roman" pitchFamily="18" charset="0"/>
                        <a:cs typeface="Times New Roman" pitchFamily="18" charset="0"/>
                      </a:endParaRPr>
                    </a:p>
                  </a:txBody>
                  <a:tcPr/>
                </a:tc>
              </a:tr>
              <a:tr h="683239">
                <a:tc>
                  <a:txBody>
                    <a:bodyPr/>
                    <a:lstStyle/>
                    <a:p>
                      <a:pPr algn="ctr"/>
                      <a:r>
                        <a:rPr lang="kk-KZ" sz="2000" dirty="0" smtClean="0">
                          <a:latin typeface="Times New Roman" pitchFamily="18" charset="0"/>
                          <a:cs typeface="Times New Roman" pitchFamily="18" charset="0"/>
                        </a:rPr>
                        <a:t>Никель</a:t>
                      </a:r>
                      <a:endParaRPr lang="ru-RU" sz="2000" dirty="0">
                        <a:latin typeface="Times New Roman" pitchFamily="18" charset="0"/>
                        <a:cs typeface="Times New Roman" pitchFamily="18" charset="0"/>
                      </a:endParaRPr>
                    </a:p>
                  </a:txBody>
                  <a:tcPr/>
                </a:tc>
                <a:tc>
                  <a:txBody>
                    <a:bodyPr/>
                    <a:lstStyle/>
                    <a:p>
                      <a:pPr algn="ctr"/>
                      <a:r>
                        <a:rPr lang="kk-KZ" sz="2000" dirty="0" smtClean="0">
                          <a:latin typeface="Times New Roman" pitchFamily="18" charset="0"/>
                          <a:cs typeface="Times New Roman" pitchFamily="18" charset="0"/>
                        </a:rPr>
                        <a:t>4,0</a:t>
                      </a:r>
                      <a:endParaRPr lang="ru-RU" sz="2000" dirty="0">
                        <a:latin typeface="Times New Roman" pitchFamily="18" charset="0"/>
                        <a:cs typeface="Times New Roman" pitchFamily="18" charset="0"/>
                      </a:endParaRPr>
                    </a:p>
                  </a:txBody>
                  <a:tcPr/>
                </a:tc>
                <a:tc>
                  <a:txBody>
                    <a:bodyPr/>
                    <a:lstStyle/>
                    <a:p>
                      <a:pPr algn="ctr"/>
                      <a:r>
                        <a:rPr lang="kk-KZ" sz="2000" dirty="0" smtClean="0">
                          <a:latin typeface="Times New Roman" pitchFamily="18" charset="0"/>
                          <a:cs typeface="Times New Roman" pitchFamily="18" charset="0"/>
                        </a:rPr>
                        <a:t>6,0</a:t>
                      </a:r>
                      <a:endParaRPr lang="ru-RU" sz="2000" dirty="0">
                        <a:latin typeface="Times New Roman" pitchFamily="18" charset="0"/>
                        <a:cs typeface="Times New Roman" pitchFamily="18" charset="0"/>
                      </a:endParaRPr>
                    </a:p>
                  </a:txBody>
                  <a:tcPr/>
                </a:tc>
                <a:tc>
                  <a:txBody>
                    <a:bodyPr/>
                    <a:lstStyle/>
                    <a:p>
                      <a:pPr algn="ctr"/>
                      <a:r>
                        <a:rPr lang="kk-KZ" sz="2000" dirty="0" smtClean="0">
                          <a:latin typeface="Times New Roman" pitchFamily="18" charset="0"/>
                          <a:cs typeface="Times New Roman" pitchFamily="18" charset="0"/>
                        </a:rPr>
                        <a:t>14,0</a:t>
                      </a:r>
                      <a:endParaRPr lang="ru-RU" sz="2000" dirty="0">
                        <a:latin typeface="Times New Roman" pitchFamily="18" charset="0"/>
                        <a:cs typeface="Times New Roman" pitchFamily="18" charset="0"/>
                      </a:endParaRPr>
                    </a:p>
                  </a:txBody>
                  <a:tcPr/>
                </a:tc>
                <a:tc>
                  <a:txBody>
                    <a:bodyPr/>
                    <a:lstStyle/>
                    <a:p>
                      <a:pPr algn="ctr"/>
                      <a:r>
                        <a:rPr lang="kk-KZ" sz="2000" dirty="0" smtClean="0">
                          <a:latin typeface="Times New Roman" pitchFamily="18" charset="0"/>
                          <a:cs typeface="Times New Roman" pitchFamily="18" charset="0"/>
                        </a:rPr>
                        <a:t>4,0</a:t>
                      </a:r>
                      <a:endParaRPr lang="ru-RU" sz="2000" dirty="0">
                        <a:latin typeface="Times New Roman" pitchFamily="18" charset="0"/>
                        <a:cs typeface="Times New Roman" pitchFamily="18" charset="0"/>
                      </a:endParaRPr>
                    </a:p>
                  </a:txBody>
                  <a:tcPr/>
                </a:tc>
              </a:tr>
              <a:tr h="683239">
                <a:tc>
                  <a:txBody>
                    <a:bodyPr/>
                    <a:lstStyle/>
                    <a:p>
                      <a:pPr algn="ctr"/>
                      <a:r>
                        <a:rPr lang="kk-KZ" sz="2000" dirty="0" smtClean="0">
                          <a:latin typeface="Times New Roman" pitchFamily="18" charset="0"/>
                          <a:cs typeface="Times New Roman" pitchFamily="18" charset="0"/>
                        </a:rPr>
                        <a:t>Мырыш</a:t>
                      </a:r>
                      <a:endParaRPr lang="ru-RU" sz="2000" dirty="0">
                        <a:latin typeface="Times New Roman" pitchFamily="18" charset="0"/>
                        <a:cs typeface="Times New Roman" pitchFamily="18" charset="0"/>
                      </a:endParaRPr>
                    </a:p>
                  </a:txBody>
                  <a:tcPr/>
                </a:tc>
                <a:tc>
                  <a:txBody>
                    <a:bodyPr/>
                    <a:lstStyle/>
                    <a:p>
                      <a:pPr algn="ctr"/>
                      <a:r>
                        <a:rPr lang="kk-KZ" sz="2000" dirty="0" smtClean="0">
                          <a:latin typeface="Times New Roman" pitchFamily="18" charset="0"/>
                          <a:cs typeface="Times New Roman" pitchFamily="18" charset="0"/>
                        </a:rPr>
                        <a:t>23</a:t>
                      </a:r>
                      <a:endParaRPr lang="ru-RU" sz="2000" dirty="0">
                        <a:latin typeface="Times New Roman" pitchFamily="18" charset="0"/>
                        <a:cs typeface="Times New Roman" pitchFamily="18" charset="0"/>
                      </a:endParaRPr>
                    </a:p>
                  </a:txBody>
                  <a:tcPr/>
                </a:tc>
                <a:tc>
                  <a:txBody>
                    <a:bodyPr/>
                    <a:lstStyle/>
                    <a:p>
                      <a:pPr algn="ctr"/>
                      <a:r>
                        <a:rPr lang="kk-KZ" sz="2000" dirty="0" smtClean="0">
                          <a:latin typeface="Times New Roman" pitchFamily="18" charset="0"/>
                          <a:cs typeface="Times New Roman" pitchFamily="18" charset="0"/>
                        </a:rPr>
                        <a:t>23</a:t>
                      </a:r>
                      <a:endParaRPr lang="ru-RU" sz="2000" dirty="0">
                        <a:latin typeface="Times New Roman" pitchFamily="18" charset="0"/>
                        <a:cs typeface="Times New Roman" pitchFamily="18" charset="0"/>
                      </a:endParaRPr>
                    </a:p>
                  </a:txBody>
                  <a:tcPr/>
                </a:tc>
                <a:tc>
                  <a:txBody>
                    <a:bodyPr/>
                    <a:lstStyle/>
                    <a:p>
                      <a:pPr algn="ctr"/>
                      <a:r>
                        <a:rPr lang="kk-KZ" sz="2000" dirty="0" smtClean="0">
                          <a:latin typeface="Times New Roman" pitchFamily="18" charset="0"/>
                          <a:cs typeface="Times New Roman" pitchFamily="18" charset="0"/>
                        </a:rPr>
                        <a:t>200</a:t>
                      </a:r>
                      <a:endParaRPr lang="ru-RU" sz="2000" dirty="0">
                        <a:latin typeface="Times New Roman" pitchFamily="18" charset="0"/>
                        <a:cs typeface="Times New Roman" pitchFamily="18" charset="0"/>
                      </a:endParaRPr>
                    </a:p>
                  </a:txBody>
                  <a:tcPr/>
                </a:tc>
                <a:tc>
                  <a:txBody>
                    <a:bodyPr/>
                    <a:lstStyle/>
                    <a:p>
                      <a:pPr algn="ctr"/>
                      <a:r>
                        <a:rPr lang="kk-KZ" sz="2000" dirty="0" smtClean="0">
                          <a:latin typeface="Times New Roman" pitchFamily="18" charset="0"/>
                          <a:cs typeface="Times New Roman" pitchFamily="18" charset="0"/>
                        </a:rPr>
                        <a:t>37</a:t>
                      </a:r>
                      <a:endParaRPr lang="ru-RU" sz="2000" dirty="0">
                        <a:latin typeface="Times New Roman" pitchFamily="18" charset="0"/>
                        <a:cs typeface="Times New Roman" pitchFamily="18" charset="0"/>
                      </a:endParaRPr>
                    </a:p>
                  </a:txBody>
                  <a:tcPr/>
                </a:tc>
              </a:tr>
              <a:tr h="683239">
                <a:tc>
                  <a:txBody>
                    <a:bodyPr/>
                    <a:lstStyle/>
                    <a:p>
                      <a:pPr algn="ctr"/>
                      <a:r>
                        <a:rPr lang="kk-KZ" sz="2000" dirty="0" smtClean="0">
                          <a:latin typeface="Times New Roman" pitchFamily="18" charset="0"/>
                          <a:cs typeface="Times New Roman" pitchFamily="18" charset="0"/>
                        </a:rPr>
                        <a:t>Кобальт</a:t>
                      </a:r>
                      <a:endParaRPr lang="ru-RU" sz="2000" dirty="0">
                        <a:latin typeface="Times New Roman" pitchFamily="18" charset="0"/>
                        <a:cs typeface="Times New Roman" pitchFamily="18" charset="0"/>
                      </a:endParaRPr>
                    </a:p>
                  </a:txBody>
                  <a:tcPr/>
                </a:tc>
                <a:tc>
                  <a:txBody>
                    <a:bodyPr/>
                    <a:lstStyle/>
                    <a:p>
                      <a:pPr algn="ctr"/>
                      <a:r>
                        <a:rPr lang="kk-KZ" sz="2000" dirty="0" smtClean="0">
                          <a:latin typeface="Times New Roman" pitchFamily="18" charset="0"/>
                          <a:cs typeface="Times New Roman" pitchFamily="18" charset="0"/>
                        </a:rPr>
                        <a:t>5,0</a:t>
                      </a:r>
                      <a:endParaRPr lang="ru-RU" sz="2000" dirty="0">
                        <a:latin typeface="Times New Roman" pitchFamily="18" charset="0"/>
                        <a:cs typeface="Times New Roman" pitchFamily="18" charset="0"/>
                      </a:endParaRPr>
                    </a:p>
                  </a:txBody>
                  <a:tcPr/>
                </a:tc>
                <a:tc>
                  <a:txBody>
                    <a:bodyPr/>
                    <a:lstStyle/>
                    <a:p>
                      <a:pPr algn="ctr"/>
                      <a:r>
                        <a:rPr lang="kk-KZ" sz="2000" dirty="0" smtClean="0">
                          <a:latin typeface="Times New Roman" pitchFamily="18" charset="0"/>
                          <a:cs typeface="Times New Roman" pitchFamily="18" charset="0"/>
                        </a:rPr>
                        <a:t>25</a:t>
                      </a:r>
                      <a:endParaRPr lang="ru-RU" sz="2000" dirty="0">
                        <a:latin typeface="Times New Roman" pitchFamily="18" charset="0"/>
                        <a:cs typeface="Times New Roman" pitchFamily="18" charset="0"/>
                      </a:endParaRPr>
                    </a:p>
                  </a:txBody>
                  <a:tcPr/>
                </a:tc>
                <a:tc>
                  <a:txBody>
                    <a:bodyPr/>
                    <a:lstStyle/>
                    <a:p>
                      <a:pPr algn="ctr"/>
                      <a:r>
                        <a:rPr lang="kk-KZ" sz="2000" dirty="0" smtClean="0">
                          <a:latin typeface="Times New Roman" pitchFamily="18" charset="0"/>
                          <a:cs typeface="Times New Roman" pitchFamily="18" charset="0"/>
                        </a:rPr>
                        <a:t>1000</a:t>
                      </a:r>
                      <a:endParaRPr lang="ru-RU" sz="2000" dirty="0">
                        <a:latin typeface="Times New Roman" pitchFamily="18" charset="0"/>
                        <a:cs typeface="Times New Roman" pitchFamily="18" charset="0"/>
                      </a:endParaRPr>
                    </a:p>
                  </a:txBody>
                  <a:tcPr/>
                </a:tc>
                <a:tc>
                  <a:txBody>
                    <a:bodyPr/>
                    <a:lstStyle/>
                    <a:p>
                      <a:pPr algn="ctr"/>
                      <a:r>
                        <a:rPr lang="kk-KZ" sz="2000" dirty="0" smtClean="0">
                          <a:latin typeface="Times New Roman" pitchFamily="18" charset="0"/>
                          <a:cs typeface="Times New Roman" pitchFamily="18" charset="0"/>
                        </a:rPr>
                        <a:t>5,0</a:t>
                      </a:r>
                      <a:endParaRPr lang="ru-RU" sz="2000" dirty="0">
                        <a:latin typeface="Times New Roman" pitchFamily="18" charset="0"/>
                        <a:cs typeface="Times New Roman" pitchFamily="18" charset="0"/>
                      </a:endParaRPr>
                    </a:p>
                  </a:txBody>
                  <a:tcPr/>
                </a:tc>
              </a:tr>
              <a:tr h="683239">
                <a:tc>
                  <a:txBody>
                    <a:bodyPr/>
                    <a:lstStyle/>
                    <a:p>
                      <a:pPr algn="ctr"/>
                      <a:r>
                        <a:rPr lang="kk-KZ" sz="2000" dirty="0" smtClean="0">
                          <a:latin typeface="Times New Roman" pitchFamily="18" charset="0"/>
                          <a:cs typeface="Times New Roman" pitchFamily="18" charset="0"/>
                        </a:rPr>
                        <a:t>Хром</a:t>
                      </a:r>
                      <a:endParaRPr lang="ru-RU" sz="2000" dirty="0">
                        <a:latin typeface="Times New Roman" pitchFamily="18" charset="0"/>
                        <a:cs typeface="Times New Roman" pitchFamily="18" charset="0"/>
                      </a:endParaRPr>
                    </a:p>
                  </a:txBody>
                  <a:tcPr/>
                </a:tc>
                <a:tc>
                  <a:txBody>
                    <a:bodyPr/>
                    <a:lstStyle/>
                    <a:p>
                      <a:pPr algn="ctr"/>
                      <a:r>
                        <a:rPr lang="kk-KZ" sz="2000" dirty="0" smtClean="0">
                          <a:latin typeface="Times New Roman" pitchFamily="18" charset="0"/>
                          <a:cs typeface="Times New Roman" pitchFamily="18" charset="0"/>
                        </a:rPr>
                        <a:t>6,0</a:t>
                      </a:r>
                      <a:endParaRPr lang="ru-RU" sz="2000" dirty="0">
                        <a:latin typeface="Times New Roman" pitchFamily="18" charset="0"/>
                        <a:cs typeface="Times New Roman" pitchFamily="18" charset="0"/>
                      </a:endParaRPr>
                    </a:p>
                  </a:txBody>
                  <a:tcPr/>
                </a:tc>
                <a:tc>
                  <a:txBody>
                    <a:bodyPr/>
                    <a:lstStyle/>
                    <a:p>
                      <a:pPr algn="ctr"/>
                      <a:r>
                        <a:rPr lang="kk-KZ"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txBody>
                  <a:tcPr/>
                </a:tc>
                <a:tc>
                  <a:txBody>
                    <a:bodyPr/>
                    <a:lstStyle/>
                    <a:p>
                      <a:pPr algn="ctr"/>
                      <a:r>
                        <a:rPr lang="kk-KZ"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txBody>
                  <a:tcPr/>
                </a:tc>
                <a:tc>
                  <a:txBody>
                    <a:bodyPr/>
                    <a:lstStyle/>
                    <a:p>
                      <a:pPr algn="ctr"/>
                      <a:r>
                        <a:rPr lang="kk-KZ" sz="2000" dirty="0" smtClean="0">
                          <a:latin typeface="Times New Roman" pitchFamily="18" charset="0"/>
                          <a:cs typeface="Times New Roman" pitchFamily="18" charset="0"/>
                        </a:rPr>
                        <a:t>6,0</a:t>
                      </a:r>
                      <a:endParaRPr lang="ru-RU" sz="20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fontScale="85000" lnSpcReduction="10000"/>
          </a:bodyPr>
          <a:lstStyle/>
          <a:p>
            <a:pPr algn="just">
              <a:buNone/>
            </a:pPr>
            <a:r>
              <a:rPr lang="kk-KZ" dirty="0" smtClean="0">
                <a:latin typeface="Times New Roman" pitchFamily="18" charset="0"/>
                <a:cs typeface="Times New Roman" pitchFamily="18" charset="0"/>
              </a:rPr>
              <a:t>		Ауыр металдармен ластанған топырақтарды бағалау:</a:t>
            </a:r>
          </a:p>
          <a:p>
            <a:pPr algn="just">
              <a:buNone/>
            </a:pPr>
            <a:r>
              <a:rPr lang="kk-KZ" dirty="0" smtClean="0">
                <a:latin typeface="Times New Roman" pitchFamily="18" charset="0"/>
                <a:cs typeface="Times New Roman" pitchFamily="18" charset="0"/>
              </a:rPr>
              <a:t>	- топырақтың нақтылы ластанған мөлшерлерін ШРК мөлшерлерімен салыстыру;</a:t>
            </a:r>
          </a:p>
          <a:p>
            <a:pPr algn="just">
              <a:buNone/>
            </a:pPr>
            <a:r>
              <a:rPr lang="kk-KZ" dirty="0" smtClean="0">
                <a:latin typeface="Times New Roman" pitchFamily="18" charset="0"/>
                <a:cs typeface="Times New Roman" pitchFamily="18" charset="0"/>
              </a:rPr>
              <a:t>	- химиялық заттың қауіпті деңгейін анықтау;</a:t>
            </a:r>
          </a:p>
          <a:p>
            <a:pPr algn="just">
              <a:buNone/>
            </a:pPr>
            <a:r>
              <a:rPr lang="kk-KZ" dirty="0" smtClean="0">
                <a:latin typeface="Times New Roman" pitchFamily="18" charset="0"/>
                <a:cs typeface="Times New Roman" pitchFamily="18" charset="0"/>
              </a:rPr>
              <a:t>	- топырақтағы мөлшерлері мен қасиеттерін һзгертіп тұратын (полиэлементтер) элементтердің дәрежелерін анықтау;</a:t>
            </a:r>
          </a:p>
          <a:p>
            <a:pPr algn="just">
              <a:buNone/>
            </a:pPr>
            <a:r>
              <a:rPr lang="kk-KZ" dirty="0" smtClean="0">
                <a:latin typeface="Times New Roman" pitchFamily="18" charset="0"/>
                <a:cs typeface="Times New Roman" pitchFamily="18" charset="0"/>
              </a:rPr>
              <a:t>	- қауіпті ауыр металдарды ГОСТ – 17.4.1.02-83 арқылы жіктеп, зерттелетін топырақтағы мөлшерлерімен салыстыру.</a:t>
            </a:r>
          </a:p>
          <a:p>
            <a:pPr algn="just">
              <a:buNone/>
            </a:pPr>
            <a:r>
              <a:rPr lang="kk-KZ" dirty="0" smtClean="0">
                <a:latin typeface="Times New Roman" pitchFamily="18" charset="0"/>
                <a:cs typeface="Times New Roman" pitchFamily="18" charset="0"/>
              </a:rPr>
              <a:t>	- </a:t>
            </a:r>
            <a:r>
              <a:rPr lang="kk-KZ" dirty="0">
                <a:latin typeface="Times New Roman" pitchFamily="18" charset="0"/>
                <a:cs typeface="Times New Roman" pitchFamily="18" charset="0"/>
              </a:rPr>
              <a:t>т</a:t>
            </a:r>
            <a:r>
              <a:rPr lang="kk-KZ" dirty="0" smtClean="0">
                <a:latin typeface="Times New Roman" pitchFamily="18" charset="0"/>
                <a:cs typeface="Times New Roman" pitchFamily="18" charset="0"/>
              </a:rPr>
              <a:t>опырақтың (жердің) ауыр металдармен </a:t>
            </a:r>
            <a:r>
              <a:rPr lang="kk-KZ" b="1" dirty="0" smtClean="0">
                <a:latin typeface="Times New Roman" pitchFamily="18" charset="0"/>
                <a:cs typeface="Times New Roman" pitchFamily="18" charset="0"/>
              </a:rPr>
              <a:t>ластану деңгейлерін 5 дәрежеде </a:t>
            </a:r>
            <a:r>
              <a:rPr lang="kk-KZ" dirty="0" smtClean="0">
                <a:latin typeface="Times New Roman" pitchFamily="18" charset="0"/>
                <a:cs typeface="Times New Roman" pitchFamily="18" charset="0"/>
              </a:rPr>
              <a:t>қарастырады </a:t>
            </a:r>
            <a:r>
              <a:rPr lang="kk-KZ" b="1" dirty="0" smtClean="0">
                <a:latin typeface="Times New Roman" pitchFamily="18" charset="0"/>
                <a:cs typeface="Times New Roman" pitchFamily="18" charset="0"/>
              </a:rPr>
              <a:t>(кесте).</a:t>
            </a:r>
            <a:endParaRPr lang="ru-RU" b="1"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214287"/>
          <a:ext cx="8229600" cy="6020189"/>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392269">
                <a:tc rowSpan="2">
                  <a:txBody>
                    <a:bodyPr/>
                    <a:lstStyle/>
                    <a:p>
                      <a:pPr algn="ctr"/>
                      <a:endParaRPr lang="en-US" sz="1800" dirty="0" smtClean="0">
                        <a:latin typeface="Times New Roman" pitchFamily="18" charset="0"/>
                        <a:cs typeface="Times New Roman" pitchFamily="18" charset="0"/>
                      </a:endParaRPr>
                    </a:p>
                    <a:p>
                      <a:pPr algn="ctr"/>
                      <a:r>
                        <a:rPr lang="kk-KZ" sz="1800" dirty="0" smtClean="0">
                          <a:latin typeface="Times New Roman" pitchFamily="18" charset="0"/>
                          <a:cs typeface="Times New Roman" pitchFamily="18" charset="0"/>
                        </a:rPr>
                        <a:t>Ауыр металлдар</a:t>
                      </a:r>
                      <a:endParaRPr lang="ru-RU" sz="1800" dirty="0">
                        <a:latin typeface="Times New Roman" pitchFamily="18" charset="0"/>
                        <a:cs typeface="Times New Roman" pitchFamily="18" charset="0"/>
                      </a:endParaRPr>
                    </a:p>
                  </a:txBody>
                  <a:tcPr/>
                </a:tc>
                <a:tc gridSpan="5">
                  <a:txBody>
                    <a:bodyPr/>
                    <a:lstStyle/>
                    <a:p>
                      <a:pPr algn="ctr"/>
                      <a:r>
                        <a:rPr lang="kk-KZ" sz="2000" dirty="0" smtClean="0">
                          <a:latin typeface="Times New Roman" pitchFamily="18" charset="0"/>
                          <a:cs typeface="Times New Roman" pitchFamily="18" charset="0"/>
                        </a:rPr>
                        <a:t>Деңгейлерге сәйкес, мг/кг</a:t>
                      </a:r>
                      <a:endParaRPr lang="ru-RU" sz="2000" dirty="0">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tcPr>
                </a:tc>
                <a:tc hMerge="1">
                  <a:txBody>
                    <a:bodyPr/>
                    <a:lstStyle/>
                    <a:p>
                      <a:endParaRPr lang="ru-RU" dirty="0"/>
                    </a:p>
                  </a:txBody>
                  <a:tcPr>
                    <a:lnB w="12700" cap="flat" cmpd="sng" algn="ctr">
                      <a:solidFill>
                        <a:schemeClr val="tx1"/>
                      </a:solidFill>
                      <a:prstDash val="solid"/>
                      <a:round/>
                      <a:headEnd type="none" w="med" len="med"/>
                      <a:tailEnd type="none" w="med" len="med"/>
                    </a:lnB>
                  </a:tcPr>
                </a:tc>
                <a:tc hMerge="1">
                  <a:txBody>
                    <a:bodyPr/>
                    <a:lstStyle/>
                    <a:p>
                      <a:endParaRPr lang="ru-RU" dirty="0"/>
                    </a:p>
                  </a:txBody>
                  <a:tcPr>
                    <a:lnB w="12700" cap="flat" cmpd="sng" algn="ctr">
                      <a:solidFill>
                        <a:schemeClr val="tx1"/>
                      </a:solidFill>
                      <a:prstDash val="solid"/>
                      <a:round/>
                      <a:headEnd type="none" w="med" len="med"/>
                      <a:tailEnd type="none" w="med" len="med"/>
                    </a:lnB>
                  </a:tcPr>
                </a:tc>
                <a:tc hMerge="1">
                  <a:txBody>
                    <a:bodyPr/>
                    <a:lstStyle/>
                    <a:p>
                      <a:endParaRPr lang="ru-RU" dirty="0"/>
                    </a:p>
                  </a:txBody>
                  <a:tcPr>
                    <a:lnB w="12700" cap="flat" cmpd="sng" algn="ctr">
                      <a:solidFill>
                        <a:schemeClr val="tx1"/>
                      </a:solidFill>
                      <a:prstDash val="solid"/>
                      <a:round/>
                      <a:headEnd type="none" w="med" len="med"/>
                      <a:tailEnd type="none" w="med" len="med"/>
                    </a:lnB>
                  </a:tcPr>
                </a:tc>
                <a:tc hMerge="1">
                  <a:txBody>
                    <a:bodyPr/>
                    <a:lstStyle/>
                    <a:p>
                      <a:endParaRPr lang="ru-RU" dirty="0"/>
                    </a:p>
                  </a:txBody>
                  <a:tcPr>
                    <a:lnB w="12700" cap="flat" cmpd="sng" algn="ctr">
                      <a:solidFill>
                        <a:schemeClr val="tx1"/>
                      </a:solidFill>
                      <a:prstDash val="solid"/>
                      <a:round/>
                      <a:headEnd type="none" w="med" len="med"/>
                      <a:tailEnd type="none" w="med" len="med"/>
                    </a:lnB>
                  </a:tcPr>
                </a:tc>
              </a:tr>
              <a:tr h="1078738">
                <a:tc vMerge="1">
                  <a:txBody>
                    <a:bodyPr/>
                    <a:lstStyle/>
                    <a:p>
                      <a:endParaRPr lang="ru-RU"/>
                    </a:p>
                  </a:txBody>
                  <a:tcPr/>
                </a:tc>
                <a:tc>
                  <a:txBody>
                    <a:bodyPr/>
                    <a:lstStyle/>
                    <a:p>
                      <a:r>
                        <a:rPr lang="kk-KZ" sz="2000" dirty="0" smtClean="0">
                          <a:latin typeface="Times New Roman" pitchFamily="18" charset="0"/>
                          <a:cs typeface="Times New Roman" pitchFamily="18" charset="0"/>
                        </a:rPr>
                        <a:t>І-деңгей қалыпты</a:t>
                      </a:r>
                      <a:endParaRPr lang="ru-RU"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2000" dirty="0" smtClean="0">
                          <a:latin typeface="Times New Roman" pitchFamily="18" charset="0"/>
                          <a:cs typeface="Times New Roman" pitchFamily="18" charset="0"/>
                        </a:rPr>
                        <a:t>ІІ-деңгей қалыпты</a:t>
                      </a:r>
                      <a:endParaRPr lang="ru-RU" sz="2000" dirty="0" smtClean="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2000" dirty="0" smtClean="0">
                          <a:latin typeface="Times New Roman" pitchFamily="18" charset="0"/>
                          <a:cs typeface="Times New Roman" pitchFamily="18" charset="0"/>
                        </a:rPr>
                        <a:t>ІІІ-деңгей қалыпты</a:t>
                      </a:r>
                      <a:endParaRPr lang="ru-RU" sz="2000" dirty="0" smtClean="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2000" dirty="0" smtClean="0">
                          <a:latin typeface="Times New Roman" pitchFamily="18" charset="0"/>
                          <a:cs typeface="Times New Roman" pitchFamily="18" charset="0"/>
                        </a:rPr>
                        <a:t>І</a:t>
                      </a:r>
                      <a:r>
                        <a:rPr lang="en-US" sz="2000" dirty="0" smtClean="0">
                          <a:latin typeface="Times New Roman" pitchFamily="18" charset="0"/>
                          <a:cs typeface="Times New Roman" pitchFamily="18" charset="0"/>
                        </a:rPr>
                        <a:t>V</a:t>
                      </a:r>
                      <a:r>
                        <a:rPr lang="kk-KZ" sz="2000" dirty="0" smtClean="0">
                          <a:latin typeface="Times New Roman" pitchFamily="18" charset="0"/>
                          <a:cs typeface="Times New Roman" pitchFamily="18" charset="0"/>
                        </a:rPr>
                        <a:t>-деңгей қалыпты</a:t>
                      </a:r>
                      <a:endParaRPr lang="ru-RU" sz="2000" dirty="0" smtClean="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latin typeface="Times New Roman" pitchFamily="18" charset="0"/>
                          <a:cs typeface="Times New Roman" pitchFamily="18" charset="0"/>
                        </a:rPr>
                        <a:t>V</a:t>
                      </a:r>
                      <a:r>
                        <a:rPr lang="kk-KZ" sz="2000" dirty="0" smtClean="0">
                          <a:latin typeface="Times New Roman" pitchFamily="18" charset="0"/>
                          <a:cs typeface="Times New Roman" pitchFamily="18" charset="0"/>
                        </a:rPr>
                        <a:t>-деңгей қалыпты</a:t>
                      </a:r>
                    </a:p>
                    <a:p>
                      <a:endParaRPr lang="ru-RU"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tcPr>
                </a:tc>
              </a:tr>
              <a:tr h="413201">
                <a:tc>
                  <a:txBody>
                    <a:bodyPr/>
                    <a:lstStyle/>
                    <a:p>
                      <a:pPr algn="l"/>
                      <a:r>
                        <a:rPr lang="kk-KZ" sz="1800" dirty="0" smtClean="0">
                          <a:latin typeface="Times New Roman" pitchFamily="18" charset="0"/>
                          <a:cs typeface="Times New Roman" pitchFamily="18" charset="0"/>
                        </a:rPr>
                        <a:t>Кадмий</a:t>
                      </a:r>
                      <a:endParaRPr lang="ru-RU" sz="1800" dirty="0">
                        <a:latin typeface="Times New Roman" pitchFamily="18" charset="0"/>
                        <a:cs typeface="Times New Roman" pitchFamily="18" charset="0"/>
                      </a:endParaRPr>
                    </a:p>
                  </a:txBody>
                  <a:tcPr/>
                </a:tc>
                <a:tc>
                  <a:txBody>
                    <a:bodyPr/>
                    <a:lstStyle/>
                    <a:p>
                      <a:pPr algn="ctr"/>
                      <a:r>
                        <a:rPr lang="ru-RU" sz="1800" dirty="0" smtClean="0">
                          <a:latin typeface="Times New Roman" pitchFamily="18" charset="0"/>
                          <a:cs typeface="Times New Roman" pitchFamily="18" charset="0"/>
                        </a:rPr>
                        <a:t>&lt;</a:t>
                      </a:r>
                      <a:r>
                        <a:rPr lang="ru-RU" sz="1800" baseline="0" dirty="0" smtClean="0">
                          <a:latin typeface="Times New Roman" pitchFamily="18" charset="0"/>
                          <a:cs typeface="Times New Roman" pitchFamily="18" charset="0"/>
                        </a:rPr>
                        <a:t> ШРК</a:t>
                      </a:r>
                      <a:endParaRPr lang="ru-RU" sz="18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baseline="0" dirty="0" smtClean="0">
                          <a:latin typeface="Times New Roman" pitchFamily="18" charset="0"/>
                          <a:cs typeface="Times New Roman" pitchFamily="18" charset="0"/>
                        </a:rPr>
                        <a:t> ШРК→3</a:t>
                      </a:r>
                      <a:endParaRPr lang="ru-RU" sz="1800" dirty="0" smtClean="0">
                        <a:latin typeface="Times New Roman" pitchFamily="18" charset="0"/>
                        <a:cs typeface="Times New Roman" pitchFamily="18" charset="0"/>
                      </a:endParaRPr>
                    </a:p>
                  </a:txBody>
                  <a:tcPr/>
                </a:tc>
                <a:tc>
                  <a:txBody>
                    <a:bodyPr/>
                    <a:lstStyle/>
                    <a:p>
                      <a:pPr algn="ctr"/>
                      <a:r>
                        <a:rPr lang="kk-KZ" sz="1800" dirty="0" smtClean="0">
                          <a:latin typeface="Times New Roman" pitchFamily="18" charset="0"/>
                          <a:cs typeface="Times New Roman" pitchFamily="18" charset="0"/>
                        </a:rPr>
                        <a:t>3-5</a:t>
                      </a:r>
                      <a:endParaRPr lang="ru-RU" sz="1800" dirty="0">
                        <a:latin typeface="Times New Roman" pitchFamily="18" charset="0"/>
                        <a:cs typeface="Times New Roman" pitchFamily="18" charset="0"/>
                      </a:endParaRPr>
                    </a:p>
                  </a:txBody>
                  <a:tcPr/>
                </a:tc>
                <a:tc>
                  <a:txBody>
                    <a:bodyPr/>
                    <a:lstStyle/>
                    <a:p>
                      <a:pPr algn="ctr"/>
                      <a:r>
                        <a:rPr lang="kk-KZ" sz="1800" dirty="0" smtClean="0">
                          <a:latin typeface="Times New Roman" pitchFamily="18" charset="0"/>
                          <a:cs typeface="Times New Roman" pitchFamily="18" charset="0"/>
                        </a:rPr>
                        <a:t>5-20</a:t>
                      </a:r>
                      <a:endParaRPr lang="ru-RU" sz="1800" dirty="0">
                        <a:latin typeface="Times New Roman" pitchFamily="18" charset="0"/>
                        <a:cs typeface="Times New Roman" pitchFamily="18" charset="0"/>
                      </a:endParaRPr>
                    </a:p>
                  </a:txBody>
                  <a:tcPr/>
                </a:tc>
                <a:tc>
                  <a:txBody>
                    <a:bodyPr/>
                    <a:lstStyle/>
                    <a:p>
                      <a:pPr algn="ctr"/>
                      <a:r>
                        <a:rPr lang="ru-RU" sz="1800" dirty="0" smtClean="0">
                          <a:latin typeface="Times New Roman" pitchFamily="18" charset="0"/>
                          <a:cs typeface="Times New Roman" pitchFamily="18" charset="0"/>
                        </a:rPr>
                        <a:t>&gt;20</a:t>
                      </a:r>
                      <a:endParaRPr lang="ru-RU" sz="1800" dirty="0">
                        <a:latin typeface="Times New Roman" pitchFamily="18" charset="0"/>
                        <a:cs typeface="Times New Roman" pitchFamily="18" charset="0"/>
                      </a:endParaRPr>
                    </a:p>
                  </a:txBody>
                  <a:tcPr/>
                </a:tc>
              </a:tr>
              <a:tr h="413201">
                <a:tc>
                  <a:txBody>
                    <a:bodyPr/>
                    <a:lstStyle/>
                    <a:p>
                      <a:pPr algn="l"/>
                      <a:r>
                        <a:rPr lang="kk-KZ" sz="1800" dirty="0" smtClean="0">
                          <a:latin typeface="Times New Roman" pitchFamily="18" charset="0"/>
                          <a:cs typeface="Times New Roman" pitchFamily="18" charset="0"/>
                        </a:rPr>
                        <a:t>Қорғасын</a:t>
                      </a:r>
                      <a:endParaRPr lang="ru-RU" sz="18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dirty="0" smtClean="0">
                          <a:latin typeface="Times New Roman" pitchFamily="18" charset="0"/>
                          <a:cs typeface="Times New Roman" pitchFamily="18" charset="0"/>
                        </a:rPr>
                        <a:t>&lt;</a:t>
                      </a:r>
                      <a:r>
                        <a:rPr lang="ru-RU" sz="1800" baseline="0" dirty="0" smtClean="0">
                          <a:latin typeface="Times New Roman" pitchFamily="18" charset="0"/>
                          <a:cs typeface="Times New Roman" pitchFamily="18" charset="0"/>
                        </a:rPr>
                        <a:t> ШРК</a:t>
                      </a:r>
                      <a:endParaRPr lang="ru-RU" sz="1800" dirty="0" smtClean="0">
                        <a:latin typeface="Times New Roman" pitchFamily="18" charset="0"/>
                        <a:cs typeface="Times New Roman" pitchFamily="18" charset="0"/>
                      </a:endParaRPr>
                    </a:p>
                  </a:txBody>
                  <a:tcPr/>
                </a:tc>
                <a:tc>
                  <a:txBody>
                    <a:bodyPr/>
                    <a:lstStyle/>
                    <a:p>
                      <a:pPr algn="ctr"/>
                      <a:r>
                        <a:rPr lang="ru-RU" sz="1800" baseline="0" dirty="0" smtClean="0">
                          <a:latin typeface="Times New Roman" pitchFamily="18" charset="0"/>
                          <a:cs typeface="Times New Roman" pitchFamily="18" charset="0"/>
                        </a:rPr>
                        <a:t>→125</a:t>
                      </a:r>
                      <a:endParaRPr lang="ru-RU" sz="1800" dirty="0">
                        <a:latin typeface="Times New Roman" pitchFamily="18" charset="0"/>
                        <a:cs typeface="Times New Roman" pitchFamily="18" charset="0"/>
                      </a:endParaRPr>
                    </a:p>
                  </a:txBody>
                  <a:tcPr/>
                </a:tc>
                <a:tc>
                  <a:txBody>
                    <a:bodyPr/>
                    <a:lstStyle/>
                    <a:p>
                      <a:pPr algn="ctr"/>
                      <a:r>
                        <a:rPr lang="kk-KZ" sz="1800" dirty="0" smtClean="0">
                          <a:latin typeface="Times New Roman" pitchFamily="18" charset="0"/>
                          <a:cs typeface="Times New Roman" pitchFamily="18" charset="0"/>
                        </a:rPr>
                        <a:t>125-250</a:t>
                      </a:r>
                      <a:endParaRPr lang="ru-RU" sz="1800" dirty="0">
                        <a:latin typeface="Times New Roman" pitchFamily="18" charset="0"/>
                        <a:cs typeface="Times New Roman" pitchFamily="18" charset="0"/>
                      </a:endParaRPr>
                    </a:p>
                  </a:txBody>
                  <a:tcPr/>
                </a:tc>
                <a:tc>
                  <a:txBody>
                    <a:bodyPr/>
                    <a:lstStyle/>
                    <a:p>
                      <a:pPr algn="ctr"/>
                      <a:r>
                        <a:rPr lang="kk-KZ" sz="1800" dirty="0" smtClean="0">
                          <a:latin typeface="Times New Roman" pitchFamily="18" charset="0"/>
                          <a:cs typeface="Times New Roman" pitchFamily="18" charset="0"/>
                        </a:rPr>
                        <a:t>250-600</a:t>
                      </a:r>
                      <a:endParaRPr lang="ru-RU" sz="18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dirty="0" smtClean="0">
                          <a:latin typeface="Times New Roman" pitchFamily="18" charset="0"/>
                          <a:cs typeface="Times New Roman" pitchFamily="18" charset="0"/>
                        </a:rPr>
                        <a:t>&gt;600</a:t>
                      </a:r>
                    </a:p>
                  </a:txBody>
                  <a:tcPr/>
                </a:tc>
              </a:tr>
              <a:tr h="413201">
                <a:tc>
                  <a:txBody>
                    <a:bodyPr/>
                    <a:lstStyle/>
                    <a:p>
                      <a:pPr algn="l"/>
                      <a:r>
                        <a:rPr lang="kk-KZ" sz="1800" dirty="0" smtClean="0">
                          <a:latin typeface="Times New Roman" pitchFamily="18" charset="0"/>
                          <a:cs typeface="Times New Roman" pitchFamily="18" charset="0"/>
                        </a:rPr>
                        <a:t>Сынап</a:t>
                      </a:r>
                      <a:endParaRPr lang="ru-RU" sz="18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dirty="0" smtClean="0">
                          <a:latin typeface="Times New Roman" pitchFamily="18" charset="0"/>
                          <a:cs typeface="Times New Roman" pitchFamily="18" charset="0"/>
                        </a:rPr>
                        <a:t>&lt;</a:t>
                      </a:r>
                      <a:r>
                        <a:rPr lang="ru-RU" sz="1800" baseline="0" dirty="0" smtClean="0">
                          <a:latin typeface="Times New Roman" pitchFamily="18" charset="0"/>
                          <a:cs typeface="Times New Roman" pitchFamily="18" charset="0"/>
                        </a:rPr>
                        <a:t> ШРК</a:t>
                      </a:r>
                      <a:endParaRPr lang="ru-RU" sz="1800" dirty="0" smtClean="0">
                        <a:latin typeface="Times New Roman" pitchFamily="18" charset="0"/>
                        <a:cs typeface="Times New Roman" pitchFamily="18" charset="0"/>
                      </a:endParaRPr>
                    </a:p>
                  </a:txBody>
                  <a:tcPr/>
                </a:tc>
                <a:tc>
                  <a:txBody>
                    <a:bodyPr/>
                    <a:lstStyle/>
                    <a:p>
                      <a:pPr algn="ctr"/>
                      <a:r>
                        <a:rPr lang="ru-RU" sz="1800" baseline="0" dirty="0" smtClean="0">
                          <a:latin typeface="Times New Roman" pitchFamily="18" charset="0"/>
                          <a:cs typeface="Times New Roman" pitchFamily="18" charset="0"/>
                        </a:rPr>
                        <a:t>→3</a:t>
                      </a:r>
                      <a:endParaRPr lang="ru-RU" sz="1800" dirty="0">
                        <a:latin typeface="Times New Roman" pitchFamily="18" charset="0"/>
                        <a:cs typeface="Times New Roman" pitchFamily="18" charset="0"/>
                      </a:endParaRPr>
                    </a:p>
                  </a:txBody>
                  <a:tcPr/>
                </a:tc>
                <a:tc>
                  <a:txBody>
                    <a:bodyPr/>
                    <a:lstStyle/>
                    <a:p>
                      <a:pPr algn="ctr"/>
                      <a:r>
                        <a:rPr lang="kk-KZ" sz="1800" dirty="0" smtClean="0">
                          <a:latin typeface="Times New Roman" pitchFamily="18" charset="0"/>
                          <a:cs typeface="Times New Roman" pitchFamily="18" charset="0"/>
                        </a:rPr>
                        <a:t>3-5</a:t>
                      </a:r>
                      <a:endParaRPr lang="ru-RU" sz="1800" dirty="0">
                        <a:latin typeface="Times New Roman" pitchFamily="18" charset="0"/>
                        <a:cs typeface="Times New Roman" pitchFamily="18" charset="0"/>
                      </a:endParaRPr>
                    </a:p>
                  </a:txBody>
                  <a:tcPr/>
                </a:tc>
                <a:tc>
                  <a:txBody>
                    <a:bodyPr/>
                    <a:lstStyle/>
                    <a:p>
                      <a:pPr algn="ctr"/>
                      <a:r>
                        <a:rPr lang="kk-KZ" sz="1800" dirty="0" smtClean="0">
                          <a:latin typeface="Times New Roman" pitchFamily="18" charset="0"/>
                          <a:cs typeface="Times New Roman" pitchFamily="18" charset="0"/>
                        </a:rPr>
                        <a:t>5-10</a:t>
                      </a:r>
                      <a:endParaRPr lang="ru-RU" sz="18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dirty="0" smtClean="0">
                          <a:latin typeface="Times New Roman" pitchFamily="18" charset="0"/>
                          <a:cs typeface="Times New Roman" pitchFamily="18" charset="0"/>
                        </a:rPr>
                        <a:t>&gt;10</a:t>
                      </a:r>
                    </a:p>
                  </a:txBody>
                  <a:tcPr/>
                </a:tc>
              </a:tr>
              <a:tr h="413201">
                <a:tc>
                  <a:txBody>
                    <a:bodyPr/>
                    <a:lstStyle/>
                    <a:p>
                      <a:pPr algn="l"/>
                      <a:r>
                        <a:rPr lang="kk-KZ" sz="1800" dirty="0" smtClean="0">
                          <a:latin typeface="Times New Roman" pitchFamily="18" charset="0"/>
                          <a:cs typeface="Times New Roman" pitchFamily="18" charset="0"/>
                        </a:rPr>
                        <a:t>Мырыш</a:t>
                      </a:r>
                      <a:endParaRPr lang="ru-RU" sz="18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dirty="0" smtClean="0">
                          <a:latin typeface="Times New Roman" pitchFamily="18" charset="0"/>
                          <a:cs typeface="Times New Roman" pitchFamily="18" charset="0"/>
                        </a:rPr>
                        <a:t>&lt;</a:t>
                      </a:r>
                      <a:r>
                        <a:rPr lang="ru-RU" sz="1800" baseline="0" dirty="0" smtClean="0">
                          <a:latin typeface="Times New Roman" pitchFamily="18" charset="0"/>
                          <a:cs typeface="Times New Roman" pitchFamily="18" charset="0"/>
                        </a:rPr>
                        <a:t> ШРК</a:t>
                      </a:r>
                      <a:endParaRPr lang="ru-RU" sz="1800" dirty="0" smtClean="0">
                        <a:latin typeface="Times New Roman" pitchFamily="18" charset="0"/>
                        <a:cs typeface="Times New Roman" pitchFamily="18" charset="0"/>
                      </a:endParaRPr>
                    </a:p>
                  </a:txBody>
                  <a:tcPr/>
                </a:tc>
                <a:tc>
                  <a:txBody>
                    <a:bodyPr/>
                    <a:lstStyle/>
                    <a:p>
                      <a:pPr algn="ctr"/>
                      <a:r>
                        <a:rPr lang="ru-RU" sz="1800" baseline="0" dirty="0" smtClean="0">
                          <a:latin typeface="Times New Roman" pitchFamily="18" charset="0"/>
                          <a:cs typeface="Times New Roman" pitchFamily="18" charset="0"/>
                        </a:rPr>
                        <a:t>→500</a:t>
                      </a:r>
                      <a:endParaRPr lang="ru-RU" sz="1800" dirty="0">
                        <a:latin typeface="Times New Roman" pitchFamily="18" charset="0"/>
                        <a:cs typeface="Times New Roman" pitchFamily="18" charset="0"/>
                      </a:endParaRPr>
                    </a:p>
                  </a:txBody>
                  <a:tcPr/>
                </a:tc>
                <a:tc>
                  <a:txBody>
                    <a:bodyPr/>
                    <a:lstStyle/>
                    <a:p>
                      <a:pPr algn="ctr"/>
                      <a:r>
                        <a:rPr lang="kk-KZ" sz="1800" dirty="0" smtClean="0">
                          <a:latin typeface="Times New Roman" pitchFamily="18" charset="0"/>
                          <a:cs typeface="Times New Roman" pitchFamily="18" charset="0"/>
                        </a:rPr>
                        <a:t>500-1500</a:t>
                      </a:r>
                      <a:endParaRPr lang="ru-RU" sz="1800" dirty="0">
                        <a:latin typeface="Times New Roman" pitchFamily="18" charset="0"/>
                        <a:cs typeface="Times New Roman" pitchFamily="18" charset="0"/>
                      </a:endParaRPr>
                    </a:p>
                  </a:txBody>
                  <a:tcPr/>
                </a:tc>
                <a:tc>
                  <a:txBody>
                    <a:bodyPr/>
                    <a:lstStyle/>
                    <a:p>
                      <a:pPr algn="ctr"/>
                      <a:r>
                        <a:rPr lang="kk-KZ" sz="1800" dirty="0" smtClean="0">
                          <a:latin typeface="Times New Roman" pitchFamily="18" charset="0"/>
                          <a:cs typeface="Times New Roman" pitchFamily="18" charset="0"/>
                        </a:rPr>
                        <a:t>1500-3000</a:t>
                      </a:r>
                      <a:endParaRPr lang="ru-RU" sz="18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dirty="0" smtClean="0">
                          <a:latin typeface="Times New Roman" pitchFamily="18" charset="0"/>
                          <a:cs typeface="Times New Roman" pitchFamily="18" charset="0"/>
                        </a:rPr>
                        <a:t>&gt;3000</a:t>
                      </a:r>
                    </a:p>
                  </a:txBody>
                  <a:tcPr/>
                </a:tc>
              </a:tr>
              <a:tr h="413201">
                <a:tc>
                  <a:txBody>
                    <a:bodyPr/>
                    <a:lstStyle/>
                    <a:p>
                      <a:pPr algn="l"/>
                      <a:r>
                        <a:rPr lang="kk-KZ" sz="1800" dirty="0" smtClean="0">
                          <a:latin typeface="Times New Roman" pitchFamily="18" charset="0"/>
                          <a:cs typeface="Times New Roman" pitchFamily="18" charset="0"/>
                        </a:rPr>
                        <a:t>Мыс</a:t>
                      </a:r>
                      <a:endParaRPr lang="ru-RU" sz="18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dirty="0" smtClean="0">
                          <a:latin typeface="Times New Roman" pitchFamily="18" charset="0"/>
                          <a:cs typeface="Times New Roman" pitchFamily="18" charset="0"/>
                        </a:rPr>
                        <a:t>&lt;</a:t>
                      </a:r>
                      <a:r>
                        <a:rPr lang="ru-RU" sz="1800" baseline="0" dirty="0" smtClean="0">
                          <a:latin typeface="Times New Roman" pitchFamily="18" charset="0"/>
                          <a:cs typeface="Times New Roman" pitchFamily="18" charset="0"/>
                        </a:rPr>
                        <a:t> ШРК</a:t>
                      </a:r>
                      <a:endParaRPr lang="ru-RU" sz="1800" dirty="0" smtClean="0">
                        <a:latin typeface="Times New Roman" pitchFamily="18" charset="0"/>
                        <a:cs typeface="Times New Roman" pitchFamily="18" charset="0"/>
                      </a:endParaRPr>
                    </a:p>
                  </a:txBody>
                  <a:tcPr/>
                </a:tc>
                <a:tc>
                  <a:txBody>
                    <a:bodyPr/>
                    <a:lstStyle/>
                    <a:p>
                      <a:pPr algn="ctr"/>
                      <a:r>
                        <a:rPr lang="ru-RU" sz="1800" baseline="0" dirty="0" smtClean="0">
                          <a:latin typeface="Times New Roman" pitchFamily="18" charset="0"/>
                          <a:cs typeface="Times New Roman" pitchFamily="18" charset="0"/>
                        </a:rPr>
                        <a:t>→200</a:t>
                      </a:r>
                      <a:endParaRPr lang="ru-RU" sz="1800" dirty="0">
                        <a:latin typeface="Times New Roman" pitchFamily="18" charset="0"/>
                        <a:cs typeface="Times New Roman" pitchFamily="18" charset="0"/>
                      </a:endParaRPr>
                    </a:p>
                  </a:txBody>
                  <a:tcPr/>
                </a:tc>
                <a:tc>
                  <a:txBody>
                    <a:bodyPr/>
                    <a:lstStyle/>
                    <a:p>
                      <a:pPr algn="ctr"/>
                      <a:r>
                        <a:rPr lang="kk-KZ" sz="1800" dirty="0" smtClean="0">
                          <a:latin typeface="Times New Roman" pitchFamily="18" charset="0"/>
                          <a:cs typeface="Times New Roman" pitchFamily="18" charset="0"/>
                        </a:rPr>
                        <a:t>200-300</a:t>
                      </a:r>
                      <a:endParaRPr lang="ru-RU" sz="1800" dirty="0">
                        <a:latin typeface="Times New Roman" pitchFamily="18" charset="0"/>
                        <a:cs typeface="Times New Roman" pitchFamily="18" charset="0"/>
                      </a:endParaRPr>
                    </a:p>
                  </a:txBody>
                  <a:tcPr/>
                </a:tc>
                <a:tc>
                  <a:txBody>
                    <a:bodyPr/>
                    <a:lstStyle/>
                    <a:p>
                      <a:pPr algn="ctr"/>
                      <a:r>
                        <a:rPr lang="kk-KZ" sz="1800" dirty="0" smtClean="0">
                          <a:latin typeface="Times New Roman" pitchFamily="18" charset="0"/>
                          <a:cs typeface="Times New Roman" pitchFamily="18" charset="0"/>
                        </a:rPr>
                        <a:t>300-500</a:t>
                      </a:r>
                      <a:endParaRPr lang="ru-RU" sz="18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dirty="0" smtClean="0">
                          <a:latin typeface="Times New Roman" pitchFamily="18" charset="0"/>
                          <a:cs typeface="Times New Roman" pitchFamily="18" charset="0"/>
                        </a:rPr>
                        <a:t>&gt;500</a:t>
                      </a:r>
                    </a:p>
                  </a:txBody>
                  <a:tcPr/>
                </a:tc>
              </a:tr>
              <a:tr h="413201">
                <a:tc>
                  <a:txBody>
                    <a:bodyPr/>
                    <a:lstStyle/>
                    <a:p>
                      <a:pPr algn="l"/>
                      <a:r>
                        <a:rPr lang="kk-KZ" sz="1800" dirty="0" smtClean="0">
                          <a:latin typeface="Times New Roman" pitchFamily="18" charset="0"/>
                          <a:cs typeface="Times New Roman" pitchFamily="18" charset="0"/>
                        </a:rPr>
                        <a:t>Кобальт</a:t>
                      </a:r>
                      <a:endParaRPr lang="ru-RU" sz="18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dirty="0" smtClean="0">
                          <a:latin typeface="Times New Roman" pitchFamily="18" charset="0"/>
                          <a:cs typeface="Times New Roman" pitchFamily="18" charset="0"/>
                        </a:rPr>
                        <a:t>&lt;</a:t>
                      </a:r>
                      <a:r>
                        <a:rPr lang="ru-RU" sz="1800" baseline="0" dirty="0" smtClean="0">
                          <a:latin typeface="Times New Roman" pitchFamily="18" charset="0"/>
                          <a:cs typeface="Times New Roman" pitchFamily="18" charset="0"/>
                        </a:rPr>
                        <a:t> ШРК</a:t>
                      </a:r>
                      <a:endParaRPr lang="ru-RU" sz="1800" dirty="0" smtClean="0">
                        <a:latin typeface="Times New Roman" pitchFamily="18" charset="0"/>
                        <a:cs typeface="Times New Roman" pitchFamily="18" charset="0"/>
                      </a:endParaRPr>
                    </a:p>
                  </a:txBody>
                  <a:tcPr/>
                </a:tc>
                <a:tc>
                  <a:txBody>
                    <a:bodyPr/>
                    <a:lstStyle/>
                    <a:p>
                      <a:pPr algn="ctr"/>
                      <a:r>
                        <a:rPr lang="ru-RU" sz="1800" baseline="0" dirty="0" smtClean="0">
                          <a:latin typeface="Times New Roman" pitchFamily="18" charset="0"/>
                          <a:cs typeface="Times New Roman" pitchFamily="18" charset="0"/>
                        </a:rPr>
                        <a:t>→50</a:t>
                      </a:r>
                      <a:endParaRPr lang="ru-RU" sz="1800" dirty="0">
                        <a:latin typeface="Times New Roman" pitchFamily="18" charset="0"/>
                        <a:cs typeface="Times New Roman" pitchFamily="18" charset="0"/>
                      </a:endParaRPr>
                    </a:p>
                  </a:txBody>
                  <a:tcPr/>
                </a:tc>
                <a:tc>
                  <a:txBody>
                    <a:bodyPr/>
                    <a:lstStyle/>
                    <a:p>
                      <a:pPr algn="ctr"/>
                      <a:r>
                        <a:rPr lang="kk-KZ" sz="1800" dirty="0" smtClean="0">
                          <a:latin typeface="Times New Roman" pitchFamily="18" charset="0"/>
                          <a:cs typeface="Times New Roman" pitchFamily="18" charset="0"/>
                        </a:rPr>
                        <a:t>50-150</a:t>
                      </a:r>
                      <a:endParaRPr lang="ru-RU" sz="1800" dirty="0">
                        <a:latin typeface="Times New Roman" pitchFamily="18" charset="0"/>
                        <a:cs typeface="Times New Roman" pitchFamily="18" charset="0"/>
                      </a:endParaRPr>
                    </a:p>
                  </a:txBody>
                  <a:tcPr/>
                </a:tc>
                <a:tc>
                  <a:txBody>
                    <a:bodyPr/>
                    <a:lstStyle/>
                    <a:p>
                      <a:pPr algn="ctr"/>
                      <a:r>
                        <a:rPr lang="kk-KZ" sz="1800" dirty="0" smtClean="0">
                          <a:latin typeface="Times New Roman" pitchFamily="18" charset="0"/>
                          <a:cs typeface="Times New Roman" pitchFamily="18" charset="0"/>
                        </a:rPr>
                        <a:t>150-300</a:t>
                      </a:r>
                      <a:endParaRPr lang="ru-RU" sz="18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dirty="0" smtClean="0">
                          <a:latin typeface="Times New Roman" pitchFamily="18" charset="0"/>
                          <a:cs typeface="Times New Roman" pitchFamily="18" charset="0"/>
                        </a:rPr>
                        <a:t>&gt;300</a:t>
                      </a:r>
                    </a:p>
                  </a:txBody>
                  <a:tcPr/>
                </a:tc>
              </a:tr>
              <a:tr h="413201">
                <a:tc>
                  <a:txBody>
                    <a:bodyPr/>
                    <a:lstStyle/>
                    <a:p>
                      <a:pPr algn="l"/>
                      <a:r>
                        <a:rPr lang="kk-KZ" sz="1800" dirty="0" smtClean="0">
                          <a:latin typeface="Times New Roman" pitchFamily="18" charset="0"/>
                          <a:cs typeface="Times New Roman" pitchFamily="18" charset="0"/>
                        </a:rPr>
                        <a:t>Никель</a:t>
                      </a:r>
                      <a:endParaRPr lang="ru-RU" sz="18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dirty="0" smtClean="0">
                          <a:latin typeface="Times New Roman" pitchFamily="18" charset="0"/>
                          <a:cs typeface="Times New Roman" pitchFamily="18" charset="0"/>
                        </a:rPr>
                        <a:t>&lt;</a:t>
                      </a:r>
                      <a:r>
                        <a:rPr lang="ru-RU" sz="1800" baseline="0" dirty="0" smtClean="0">
                          <a:latin typeface="Times New Roman" pitchFamily="18" charset="0"/>
                          <a:cs typeface="Times New Roman" pitchFamily="18" charset="0"/>
                        </a:rPr>
                        <a:t> ШРК</a:t>
                      </a:r>
                      <a:endParaRPr lang="ru-RU" sz="1800" dirty="0" smtClean="0">
                        <a:latin typeface="Times New Roman" pitchFamily="18" charset="0"/>
                        <a:cs typeface="Times New Roman" pitchFamily="18" charset="0"/>
                      </a:endParaRPr>
                    </a:p>
                  </a:txBody>
                  <a:tcPr/>
                </a:tc>
                <a:tc>
                  <a:txBody>
                    <a:bodyPr/>
                    <a:lstStyle/>
                    <a:p>
                      <a:pPr algn="ctr"/>
                      <a:r>
                        <a:rPr lang="ru-RU" sz="1800" baseline="0" dirty="0" smtClean="0">
                          <a:latin typeface="Times New Roman" pitchFamily="18" charset="0"/>
                          <a:cs typeface="Times New Roman" pitchFamily="18" charset="0"/>
                        </a:rPr>
                        <a:t>→150</a:t>
                      </a:r>
                      <a:endParaRPr lang="ru-RU" sz="1800" dirty="0">
                        <a:latin typeface="Times New Roman" pitchFamily="18" charset="0"/>
                        <a:cs typeface="Times New Roman" pitchFamily="18" charset="0"/>
                      </a:endParaRPr>
                    </a:p>
                  </a:txBody>
                  <a:tcPr/>
                </a:tc>
                <a:tc>
                  <a:txBody>
                    <a:bodyPr/>
                    <a:lstStyle/>
                    <a:p>
                      <a:pPr algn="ctr"/>
                      <a:r>
                        <a:rPr lang="kk-KZ" sz="1800" dirty="0" smtClean="0">
                          <a:latin typeface="Times New Roman" pitchFamily="18" charset="0"/>
                          <a:cs typeface="Times New Roman" pitchFamily="18" charset="0"/>
                        </a:rPr>
                        <a:t>150-300</a:t>
                      </a:r>
                      <a:endParaRPr lang="ru-RU" sz="1800" dirty="0">
                        <a:latin typeface="Times New Roman" pitchFamily="18" charset="0"/>
                        <a:cs typeface="Times New Roman" pitchFamily="18" charset="0"/>
                      </a:endParaRPr>
                    </a:p>
                  </a:txBody>
                  <a:tcPr/>
                </a:tc>
                <a:tc>
                  <a:txBody>
                    <a:bodyPr/>
                    <a:lstStyle/>
                    <a:p>
                      <a:pPr algn="ctr"/>
                      <a:r>
                        <a:rPr lang="kk-KZ" sz="1800" dirty="0" smtClean="0">
                          <a:latin typeface="Times New Roman" pitchFamily="18" charset="0"/>
                          <a:cs typeface="Times New Roman" pitchFamily="18" charset="0"/>
                        </a:rPr>
                        <a:t>300-500</a:t>
                      </a:r>
                      <a:endParaRPr lang="ru-RU" sz="18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dirty="0" smtClean="0">
                          <a:latin typeface="Times New Roman" pitchFamily="18" charset="0"/>
                          <a:cs typeface="Times New Roman" pitchFamily="18" charset="0"/>
                        </a:rPr>
                        <a:t>&gt;500</a:t>
                      </a:r>
                    </a:p>
                  </a:txBody>
                  <a:tcPr/>
                </a:tc>
              </a:tr>
              <a:tr h="413201">
                <a:tc>
                  <a:txBody>
                    <a:bodyPr/>
                    <a:lstStyle/>
                    <a:p>
                      <a:pPr algn="l"/>
                      <a:r>
                        <a:rPr lang="kk-KZ" sz="1800" dirty="0" smtClean="0">
                          <a:latin typeface="Times New Roman" pitchFamily="18" charset="0"/>
                          <a:cs typeface="Times New Roman" pitchFamily="18" charset="0"/>
                        </a:rPr>
                        <a:t>Молибден</a:t>
                      </a:r>
                      <a:endParaRPr lang="ru-RU" sz="18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dirty="0" smtClean="0">
                          <a:latin typeface="Times New Roman" pitchFamily="18" charset="0"/>
                          <a:cs typeface="Times New Roman" pitchFamily="18" charset="0"/>
                        </a:rPr>
                        <a:t>&lt;</a:t>
                      </a:r>
                      <a:r>
                        <a:rPr lang="ru-RU" sz="1800" baseline="0" dirty="0" smtClean="0">
                          <a:latin typeface="Times New Roman" pitchFamily="18" charset="0"/>
                          <a:cs typeface="Times New Roman" pitchFamily="18" charset="0"/>
                        </a:rPr>
                        <a:t> ШРК</a:t>
                      </a:r>
                      <a:endParaRPr lang="ru-RU" sz="1800" dirty="0" smtClean="0">
                        <a:latin typeface="Times New Roman" pitchFamily="18" charset="0"/>
                        <a:cs typeface="Times New Roman" pitchFamily="18" charset="0"/>
                      </a:endParaRPr>
                    </a:p>
                  </a:txBody>
                  <a:tcPr/>
                </a:tc>
                <a:tc>
                  <a:txBody>
                    <a:bodyPr/>
                    <a:lstStyle/>
                    <a:p>
                      <a:pPr algn="ctr"/>
                      <a:r>
                        <a:rPr lang="ru-RU" sz="1800" baseline="0" dirty="0" smtClean="0">
                          <a:latin typeface="Times New Roman" pitchFamily="18" charset="0"/>
                          <a:cs typeface="Times New Roman" pitchFamily="18" charset="0"/>
                        </a:rPr>
                        <a:t>→40</a:t>
                      </a:r>
                      <a:endParaRPr lang="ru-RU" sz="1800" dirty="0">
                        <a:latin typeface="Times New Roman" pitchFamily="18" charset="0"/>
                        <a:cs typeface="Times New Roman" pitchFamily="18" charset="0"/>
                      </a:endParaRPr>
                    </a:p>
                  </a:txBody>
                  <a:tcPr/>
                </a:tc>
                <a:tc>
                  <a:txBody>
                    <a:bodyPr/>
                    <a:lstStyle/>
                    <a:p>
                      <a:pPr algn="ctr"/>
                      <a:r>
                        <a:rPr lang="kk-KZ" sz="1800" dirty="0" smtClean="0">
                          <a:latin typeface="Times New Roman" pitchFamily="18" charset="0"/>
                          <a:cs typeface="Times New Roman" pitchFamily="18" charset="0"/>
                        </a:rPr>
                        <a:t>40-100</a:t>
                      </a:r>
                      <a:endParaRPr lang="ru-RU" sz="1800" dirty="0">
                        <a:latin typeface="Times New Roman" pitchFamily="18" charset="0"/>
                        <a:cs typeface="Times New Roman" pitchFamily="18" charset="0"/>
                      </a:endParaRPr>
                    </a:p>
                  </a:txBody>
                  <a:tcPr/>
                </a:tc>
                <a:tc>
                  <a:txBody>
                    <a:bodyPr/>
                    <a:lstStyle/>
                    <a:p>
                      <a:pPr algn="ctr"/>
                      <a:r>
                        <a:rPr lang="kk-KZ" sz="1800" dirty="0" smtClean="0">
                          <a:latin typeface="Times New Roman" pitchFamily="18" charset="0"/>
                          <a:cs typeface="Times New Roman" pitchFamily="18" charset="0"/>
                        </a:rPr>
                        <a:t>100-200</a:t>
                      </a:r>
                      <a:endParaRPr lang="ru-RU" sz="18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dirty="0" smtClean="0">
                          <a:latin typeface="Times New Roman" pitchFamily="18" charset="0"/>
                          <a:cs typeface="Times New Roman" pitchFamily="18" charset="0"/>
                        </a:rPr>
                        <a:t>&gt;200</a:t>
                      </a:r>
                    </a:p>
                  </a:txBody>
                  <a:tcPr/>
                </a:tc>
              </a:tr>
              <a:tr h="413201">
                <a:tc>
                  <a:txBody>
                    <a:bodyPr/>
                    <a:lstStyle/>
                    <a:p>
                      <a:pPr algn="l"/>
                      <a:r>
                        <a:rPr lang="kk-KZ" sz="1800" dirty="0" smtClean="0">
                          <a:latin typeface="Times New Roman" pitchFamily="18" charset="0"/>
                          <a:cs typeface="Times New Roman" pitchFamily="18" charset="0"/>
                        </a:rPr>
                        <a:t>Қалайы</a:t>
                      </a:r>
                      <a:endParaRPr lang="ru-RU" sz="18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dirty="0" smtClean="0">
                          <a:latin typeface="Times New Roman" pitchFamily="18" charset="0"/>
                          <a:cs typeface="Times New Roman" pitchFamily="18" charset="0"/>
                        </a:rPr>
                        <a:t>&lt;</a:t>
                      </a:r>
                      <a:r>
                        <a:rPr lang="ru-RU" sz="1800" baseline="0" dirty="0" smtClean="0">
                          <a:latin typeface="Times New Roman" pitchFamily="18" charset="0"/>
                          <a:cs typeface="Times New Roman" pitchFamily="18" charset="0"/>
                        </a:rPr>
                        <a:t> ШРК</a:t>
                      </a:r>
                      <a:endParaRPr lang="ru-RU" sz="1800" dirty="0" smtClean="0">
                        <a:latin typeface="Times New Roman" pitchFamily="18" charset="0"/>
                        <a:cs typeface="Times New Roman" pitchFamily="18" charset="0"/>
                      </a:endParaRPr>
                    </a:p>
                  </a:txBody>
                  <a:tcPr/>
                </a:tc>
                <a:tc>
                  <a:txBody>
                    <a:bodyPr/>
                    <a:lstStyle/>
                    <a:p>
                      <a:pPr algn="ctr"/>
                      <a:r>
                        <a:rPr lang="ru-RU" sz="1800" baseline="0" dirty="0" smtClean="0">
                          <a:latin typeface="Times New Roman" pitchFamily="18" charset="0"/>
                          <a:cs typeface="Times New Roman" pitchFamily="18" charset="0"/>
                        </a:rPr>
                        <a:t>→20</a:t>
                      </a:r>
                      <a:endParaRPr lang="ru-RU" sz="1800" dirty="0">
                        <a:latin typeface="Times New Roman" pitchFamily="18" charset="0"/>
                        <a:cs typeface="Times New Roman" pitchFamily="18" charset="0"/>
                      </a:endParaRPr>
                    </a:p>
                  </a:txBody>
                  <a:tcPr/>
                </a:tc>
                <a:tc>
                  <a:txBody>
                    <a:bodyPr/>
                    <a:lstStyle/>
                    <a:p>
                      <a:pPr algn="ctr"/>
                      <a:r>
                        <a:rPr lang="kk-KZ" sz="1800" dirty="0" smtClean="0">
                          <a:latin typeface="Times New Roman" pitchFamily="18" charset="0"/>
                          <a:cs typeface="Times New Roman" pitchFamily="18" charset="0"/>
                        </a:rPr>
                        <a:t>20-50</a:t>
                      </a:r>
                      <a:endParaRPr lang="ru-RU" sz="1800" dirty="0">
                        <a:latin typeface="Times New Roman" pitchFamily="18" charset="0"/>
                        <a:cs typeface="Times New Roman" pitchFamily="18" charset="0"/>
                      </a:endParaRPr>
                    </a:p>
                  </a:txBody>
                  <a:tcPr/>
                </a:tc>
                <a:tc>
                  <a:txBody>
                    <a:bodyPr/>
                    <a:lstStyle/>
                    <a:p>
                      <a:pPr algn="ctr"/>
                      <a:r>
                        <a:rPr lang="kk-KZ" sz="1800" dirty="0" smtClean="0">
                          <a:latin typeface="Times New Roman" pitchFamily="18" charset="0"/>
                          <a:cs typeface="Times New Roman" pitchFamily="18" charset="0"/>
                        </a:rPr>
                        <a:t>50-300</a:t>
                      </a:r>
                      <a:endParaRPr lang="ru-RU" sz="18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dirty="0" smtClean="0">
                          <a:latin typeface="Times New Roman" pitchFamily="18" charset="0"/>
                          <a:cs typeface="Times New Roman" pitchFamily="18" charset="0"/>
                        </a:rPr>
                        <a:t>&gt;300</a:t>
                      </a:r>
                    </a:p>
                  </a:txBody>
                  <a:tcPr/>
                </a:tc>
              </a:tr>
              <a:tr h="413201">
                <a:tc>
                  <a:txBody>
                    <a:bodyPr/>
                    <a:lstStyle/>
                    <a:p>
                      <a:pPr algn="l"/>
                      <a:r>
                        <a:rPr lang="kk-KZ" sz="1800" dirty="0" smtClean="0">
                          <a:latin typeface="Times New Roman" pitchFamily="18" charset="0"/>
                          <a:cs typeface="Times New Roman" pitchFamily="18" charset="0"/>
                        </a:rPr>
                        <a:t>Хром</a:t>
                      </a:r>
                      <a:endParaRPr lang="ru-RU" sz="18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dirty="0" smtClean="0">
                          <a:latin typeface="Times New Roman" pitchFamily="18" charset="0"/>
                          <a:cs typeface="Times New Roman" pitchFamily="18" charset="0"/>
                        </a:rPr>
                        <a:t>&lt;</a:t>
                      </a:r>
                      <a:r>
                        <a:rPr lang="ru-RU" sz="1800" baseline="0" dirty="0" smtClean="0">
                          <a:latin typeface="Times New Roman" pitchFamily="18" charset="0"/>
                          <a:cs typeface="Times New Roman" pitchFamily="18" charset="0"/>
                        </a:rPr>
                        <a:t> ШРК</a:t>
                      </a:r>
                      <a:endParaRPr lang="ru-RU" sz="1800" dirty="0" smtClean="0">
                        <a:latin typeface="Times New Roman" pitchFamily="18" charset="0"/>
                        <a:cs typeface="Times New Roman" pitchFamily="18" charset="0"/>
                      </a:endParaRPr>
                    </a:p>
                  </a:txBody>
                  <a:tcPr/>
                </a:tc>
                <a:tc>
                  <a:txBody>
                    <a:bodyPr/>
                    <a:lstStyle/>
                    <a:p>
                      <a:pPr algn="ctr"/>
                      <a:r>
                        <a:rPr lang="ru-RU" sz="1800" baseline="0" dirty="0" smtClean="0">
                          <a:latin typeface="Times New Roman" pitchFamily="18" charset="0"/>
                          <a:cs typeface="Times New Roman" pitchFamily="18" charset="0"/>
                        </a:rPr>
                        <a:t>→250</a:t>
                      </a:r>
                      <a:endParaRPr lang="ru-RU" sz="1800" dirty="0">
                        <a:latin typeface="Times New Roman" pitchFamily="18" charset="0"/>
                        <a:cs typeface="Times New Roman" pitchFamily="18" charset="0"/>
                      </a:endParaRPr>
                    </a:p>
                  </a:txBody>
                  <a:tcPr/>
                </a:tc>
                <a:tc>
                  <a:txBody>
                    <a:bodyPr/>
                    <a:lstStyle/>
                    <a:p>
                      <a:pPr algn="ctr"/>
                      <a:r>
                        <a:rPr lang="kk-KZ" sz="1800" dirty="0" smtClean="0">
                          <a:latin typeface="Times New Roman" pitchFamily="18" charset="0"/>
                          <a:cs typeface="Times New Roman" pitchFamily="18" charset="0"/>
                        </a:rPr>
                        <a:t>250-500</a:t>
                      </a:r>
                      <a:endParaRPr lang="ru-RU" sz="1800" dirty="0">
                        <a:latin typeface="Times New Roman" pitchFamily="18" charset="0"/>
                        <a:cs typeface="Times New Roman" pitchFamily="18" charset="0"/>
                      </a:endParaRPr>
                    </a:p>
                  </a:txBody>
                  <a:tcPr/>
                </a:tc>
                <a:tc>
                  <a:txBody>
                    <a:bodyPr/>
                    <a:lstStyle/>
                    <a:p>
                      <a:pPr algn="ctr"/>
                      <a:r>
                        <a:rPr lang="kk-KZ" sz="1800" dirty="0" smtClean="0">
                          <a:latin typeface="Times New Roman" pitchFamily="18" charset="0"/>
                          <a:cs typeface="Times New Roman" pitchFamily="18" charset="0"/>
                        </a:rPr>
                        <a:t>500-800</a:t>
                      </a:r>
                      <a:endParaRPr lang="ru-RU" sz="18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dirty="0" smtClean="0">
                          <a:latin typeface="Times New Roman" pitchFamily="18" charset="0"/>
                          <a:cs typeface="Times New Roman" pitchFamily="18" charset="0"/>
                        </a:rPr>
                        <a:t>&gt;800</a:t>
                      </a:r>
                    </a:p>
                  </a:txBody>
                  <a:tcPr/>
                </a:tc>
              </a:tr>
              <a:tr h="413201">
                <a:tc>
                  <a:txBody>
                    <a:bodyPr/>
                    <a:lstStyle/>
                    <a:p>
                      <a:pPr algn="l"/>
                      <a:r>
                        <a:rPr lang="kk-KZ" sz="1800" dirty="0" smtClean="0">
                          <a:latin typeface="Times New Roman" pitchFamily="18" charset="0"/>
                          <a:cs typeface="Times New Roman" pitchFamily="18" charset="0"/>
                        </a:rPr>
                        <a:t>Ванадий</a:t>
                      </a:r>
                      <a:endParaRPr lang="ru-RU" sz="18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dirty="0" smtClean="0">
                          <a:latin typeface="Times New Roman" pitchFamily="18" charset="0"/>
                          <a:cs typeface="Times New Roman" pitchFamily="18" charset="0"/>
                        </a:rPr>
                        <a:t>&lt;</a:t>
                      </a:r>
                      <a:r>
                        <a:rPr lang="ru-RU" sz="1800" baseline="0" dirty="0" smtClean="0">
                          <a:latin typeface="Times New Roman" pitchFamily="18" charset="0"/>
                          <a:cs typeface="Times New Roman" pitchFamily="18" charset="0"/>
                        </a:rPr>
                        <a:t> ШРК</a:t>
                      </a:r>
                      <a:endParaRPr lang="ru-RU" sz="1800" dirty="0" smtClean="0">
                        <a:latin typeface="Times New Roman" pitchFamily="18" charset="0"/>
                        <a:cs typeface="Times New Roman" pitchFamily="18" charset="0"/>
                      </a:endParaRPr>
                    </a:p>
                  </a:txBody>
                  <a:tcPr/>
                </a:tc>
                <a:tc>
                  <a:txBody>
                    <a:bodyPr/>
                    <a:lstStyle/>
                    <a:p>
                      <a:pPr algn="ctr"/>
                      <a:r>
                        <a:rPr lang="ru-RU" sz="1800" baseline="0" dirty="0" smtClean="0">
                          <a:latin typeface="Times New Roman" pitchFamily="18" charset="0"/>
                          <a:cs typeface="Times New Roman" pitchFamily="18" charset="0"/>
                        </a:rPr>
                        <a:t>→225</a:t>
                      </a:r>
                      <a:endParaRPr lang="ru-RU" sz="1800" dirty="0">
                        <a:latin typeface="Times New Roman" pitchFamily="18" charset="0"/>
                        <a:cs typeface="Times New Roman" pitchFamily="18" charset="0"/>
                      </a:endParaRPr>
                    </a:p>
                  </a:txBody>
                  <a:tcPr/>
                </a:tc>
                <a:tc>
                  <a:txBody>
                    <a:bodyPr/>
                    <a:lstStyle/>
                    <a:p>
                      <a:pPr algn="ctr"/>
                      <a:r>
                        <a:rPr lang="kk-KZ" sz="1800" dirty="0" smtClean="0">
                          <a:latin typeface="Times New Roman" pitchFamily="18" charset="0"/>
                          <a:cs typeface="Times New Roman" pitchFamily="18" charset="0"/>
                        </a:rPr>
                        <a:t>225-300</a:t>
                      </a:r>
                      <a:endParaRPr lang="ru-RU" sz="1800" dirty="0">
                        <a:latin typeface="Times New Roman" pitchFamily="18" charset="0"/>
                        <a:cs typeface="Times New Roman" pitchFamily="18" charset="0"/>
                      </a:endParaRPr>
                    </a:p>
                  </a:txBody>
                  <a:tcPr/>
                </a:tc>
                <a:tc>
                  <a:txBody>
                    <a:bodyPr/>
                    <a:lstStyle/>
                    <a:p>
                      <a:pPr algn="ctr"/>
                      <a:r>
                        <a:rPr lang="kk-KZ" sz="1800" dirty="0" smtClean="0">
                          <a:latin typeface="Times New Roman" pitchFamily="18" charset="0"/>
                          <a:cs typeface="Times New Roman" pitchFamily="18" charset="0"/>
                        </a:rPr>
                        <a:t>300-350</a:t>
                      </a:r>
                      <a:endParaRPr lang="ru-RU" sz="18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dirty="0" smtClean="0">
                          <a:latin typeface="Times New Roman" pitchFamily="18" charset="0"/>
                          <a:cs typeface="Times New Roman" pitchFamily="18" charset="0"/>
                        </a:rPr>
                        <a:t>&gt;350</a:t>
                      </a:r>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lnSpcReduction="10000"/>
          </a:bodyPr>
          <a:lstStyle/>
          <a:p>
            <a:pPr algn="just">
              <a:buNone/>
            </a:pPr>
            <a:r>
              <a:rPr lang="kk-KZ" b="1" dirty="0" smtClean="0">
                <a:latin typeface="Times New Roman" pitchFamily="18" charset="0"/>
                <a:cs typeface="Times New Roman" pitchFamily="18" charset="0"/>
              </a:rPr>
              <a:t>		Жердің радинуклидтермен ластануларын агроэкологиялық баға беру. </a:t>
            </a:r>
            <a:r>
              <a:rPr lang="kk-KZ" dirty="0" smtClean="0">
                <a:latin typeface="Times New Roman" pitchFamily="18" charset="0"/>
                <a:cs typeface="Times New Roman" pitchFamily="18" charset="0"/>
              </a:rPr>
              <a:t>Жер бетінің радиацияға шалдығуының себептері:</a:t>
            </a:r>
          </a:p>
          <a:p>
            <a:pPr algn="just">
              <a:buNone/>
            </a:pPr>
            <a:r>
              <a:rPr lang="kk-KZ" dirty="0" smtClean="0">
                <a:latin typeface="Times New Roman" pitchFamily="18" charset="0"/>
                <a:cs typeface="Times New Roman" pitchFamily="18" charset="0"/>
              </a:rPr>
              <a:t>		а) табиғи радиациялық фон (күн, жер);</a:t>
            </a:r>
          </a:p>
          <a:p>
            <a:pPr algn="just">
              <a:buNone/>
            </a:pPr>
            <a:r>
              <a:rPr lang="kk-KZ" dirty="0" smtClean="0">
                <a:latin typeface="Times New Roman" pitchFamily="18" charset="0"/>
                <a:cs typeface="Times New Roman" pitchFamily="18" charset="0"/>
              </a:rPr>
              <a:t>		б) ядролық қаруларды сынақтан өткізгендегі таралған радиация;</a:t>
            </a:r>
          </a:p>
          <a:p>
            <a:pPr algn="just">
              <a:buNone/>
            </a:pPr>
            <a:r>
              <a:rPr lang="kk-KZ" dirty="0" smtClean="0">
                <a:latin typeface="Times New Roman" pitchFamily="18" charset="0"/>
                <a:cs typeface="Times New Roman" pitchFamily="18" charset="0"/>
              </a:rPr>
              <a:t>		в) ірілі-ұсақты ядролық отындардың аварияларға ұшырауынан;</a:t>
            </a:r>
          </a:p>
          <a:p>
            <a:pPr algn="just">
              <a:buNone/>
            </a:pPr>
            <a:r>
              <a:rPr lang="kk-KZ" dirty="0" smtClean="0">
                <a:latin typeface="Times New Roman" pitchFamily="18" charset="0"/>
                <a:cs typeface="Times New Roman" pitchFamily="18" charset="0"/>
              </a:rPr>
              <a:t>		г) пайдаланған радиациялық заттардың қалдықтарын бақылаусыз тастаудан.</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fontScale="92500" lnSpcReduction="10000"/>
          </a:bodyPr>
          <a:lstStyle/>
          <a:p>
            <a:pPr algn="just"/>
            <a:r>
              <a:rPr lang="kk-KZ" dirty="0" smtClean="0">
                <a:latin typeface="Times New Roman" pitchFamily="18" charset="0"/>
                <a:cs typeface="Times New Roman" pitchFamily="18" charset="0"/>
              </a:rPr>
              <a:t>Бұлардың зиянды әсерлері:</a:t>
            </a:r>
          </a:p>
          <a:p>
            <a:pPr algn="just"/>
            <a:r>
              <a:rPr lang="kk-KZ" dirty="0" smtClean="0">
                <a:latin typeface="Times New Roman" pitchFamily="18" charset="0"/>
                <a:cs typeface="Times New Roman" pitchFamily="18" charset="0"/>
              </a:rPr>
              <a:t>а) топырақ пен өсімдікке және малдар мен адамдарға тікелей зиянды әсерлері;</a:t>
            </a:r>
          </a:p>
          <a:p>
            <a:pPr algn="just">
              <a:buNone/>
            </a:pPr>
            <a:r>
              <a:rPr lang="kk-KZ" dirty="0" smtClean="0">
                <a:latin typeface="Times New Roman" pitchFamily="18" charset="0"/>
                <a:cs typeface="Times New Roman" pitchFamily="18" charset="0"/>
              </a:rPr>
              <a:t>б) радиациямен ластанған топырақтарды егіншілікке пайдаланудың шектелуі;</a:t>
            </a:r>
          </a:p>
          <a:p>
            <a:pPr algn="just">
              <a:buNone/>
            </a:pPr>
            <a:r>
              <a:rPr lang="kk-KZ" dirty="0" smtClean="0">
                <a:latin typeface="Times New Roman" pitchFamily="18" charset="0"/>
                <a:cs typeface="Times New Roman" pitchFamily="18" charset="0"/>
              </a:rPr>
              <a:t>в) мұнда өскен өнімдерді пайдалануға болмайтындығы; </a:t>
            </a:r>
          </a:p>
          <a:p>
            <a:pPr algn="just">
              <a:buNone/>
            </a:pPr>
            <a:r>
              <a:rPr lang="kk-KZ" dirty="0" smtClean="0">
                <a:latin typeface="Times New Roman" pitchFamily="18" charset="0"/>
                <a:cs typeface="Times New Roman" pitchFamily="18" charset="0"/>
              </a:rPr>
              <a:t>г) әсіресе, адам баласына зияндығы, өлшеусіз қасірет әкеледі.</a:t>
            </a:r>
          </a:p>
          <a:p>
            <a:pPr algn="just">
              <a:buNone/>
            </a:pPr>
            <a:r>
              <a:rPr lang="kk-KZ" dirty="0" smtClean="0">
                <a:latin typeface="Times New Roman" pitchFamily="18" charset="0"/>
                <a:cs typeface="Times New Roman" pitchFamily="18" charset="0"/>
              </a:rPr>
              <a:t>Қоршаған ортаның радиациямен ластануының екі жолы бар:</a:t>
            </a:r>
          </a:p>
          <a:p>
            <a:pPr algn="just">
              <a:buNone/>
            </a:pPr>
            <a:r>
              <a:rPr lang="kk-KZ" dirty="0" smtClean="0">
                <a:latin typeface="Times New Roman" pitchFamily="18" charset="0"/>
                <a:cs typeface="Times New Roman" pitchFamily="18" charset="0"/>
              </a:rPr>
              <a:t>1. Табиғи; 2.Жасанды.</a:t>
            </a:r>
            <a:endParaRPr lang="ru-RU" dirty="0" smtClean="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TotalTime>
  <Words>339</Words>
  <Application>Microsoft Office PowerPoint</Application>
  <PresentationFormat>Экран (4:3)</PresentationFormat>
  <Paragraphs>235</Paragraphs>
  <Slides>15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15</vt:i4>
      </vt:variant>
    </vt:vector>
  </HeadingPairs>
  <TitlesOfParts>
    <vt:vector size="19" baseType="lpstr">
      <vt:lpstr>Arial</vt:lpstr>
      <vt:lpstr>Calibri</vt:lpstr>
      <vt:lpstr>Times New Roman</vt:lpstr>
      <vt:lpstr>Тема Office</vt:lpstr>
      <vt:lpstr>6-дәріс.  Ауыр металдармен және радинуклидтермен ластанған жерлерді агроэкологиялық бағалау.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6-дәріс.  Ауыр металдармен</dc:title>
  <dc:creator>User</dc:creator>
  <cp:lastModifiedBy>Мукалиев Жандос</cp:lastModifiedBy>
  <cp:revision>36</cp:revision>
  <dcterms:created xsi:type="dcterms:W3CDTF">2016-09-25T15:21:19Z</dcterms:created>
  <dcterms:modified xsi:type="dcterms:W3CDTF">2016-10-05T04:51:27Z</dcterms:modified>
</cp:coreProperties>
</file>